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18"/>
  </p:notesMasterIdLst>
  <p:handoutMasterIdLst>
    <p:handoutMasterId r:id="rId19"/>
  </p:handoutMasterIdLst>
  <p:sldIdLst>
    <p:sldId id="256" r:id="rId6"/>
    <p:sldId id="1798" r:id="rId7"/>
    <p:sldId id="1814" r:id="rId8"/>
    <p:sldId id="372" r:id="rId9"/>
    <p:sldId id="278" r:id="rId10"/>
    <p:sldId id="283" r:id="rId11"/>
    <p:sldId id="279" r:id="rId12"/>
    <p:sldId id="280" r:id="rId13"/>
    <p:sldId id="281" r:id="rId14"/>
    <p:sldId id="1815" r:id="rId15"/>
    <p:sldId id="261" r:id="rId16"/>
    <p:sldId id="1816" r:id="rId1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3840" userDrawn="1">
          <p15:clr>
            <a:srgbClr val="A4A3A4"/>
          </p15:clr>
        </p15:guide>
        <p15:guide id="3" pos="7440" userDrawn="1">
          <p15:clr>
            <a:srgbClr val="A4A3A4"/>
          </p15:clr>
        </p15:guide>
        <p15:guide id="4" pos="96" userDrawn="1">
          <p15:clr>
            <a:srgbClr val="A4A3A4"/>
          </p15:clr>
        </p15:guide>
        <p15:guide id="5" orient="horz" pos="4032" userDrawn="1">
          <p15:clr>
            <a:srgbClr val="A4A3A4"/>
          </p15:clr>
        </p15:guide>
        <p15:guide id="6" pos="240" userDrawn="1">
          <p15:clr>
            <a:srgbClr val="A4A3A4"/>
          </p15:clr>
        </p15:guide>
        <p15:guide id="7" pos="528" userDrawn="1">
          <p15:clr>
            <a:srgbClr val="A4A3A4"/>
          </p15:clr>
        </p15:guide>
        <p15:guide id="8" pos="6144" userDrawn="1">
          <p15:clr>
            <a:srgbClr val="A4A3A4"/>
          </p15:clr>
        </p15:guide>
        <p15:guide id="9" orient="horz" pos="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57B216-F57F-79C2-9937-772D31880C5D}" name="Suleiman, Raid" initials="RS" userId="S::SuleimanR@SI.EDU::af662525-fd7f-43fd-b5cd-b2e1c8321790" providerId="AD"/>
  <p188:author id="{99AE551A-B8A0-1F8F-2FCB-7AF700A972A8}" name="Rosenbaum, David M. (LARC-D211)" initials="RDM(D" userId="S::drosenba@ndc.nasa.gov::8207e80c-1cdb-4328-b578-035769f6320f" providerId="AD"/>
  <p188:author id="{CB74362A-14D1-E0C1-BD8E-E08695596FF8}" name="CRYSTAL FENN" initials="CF" userId="EM2dDBTg62GddsD/Gk0cyM35DwDsNLn67yT1OcPaNug=" providerId="None"/>
  <p188:author id="{0320E190-419D-2707-96F0-FB118622074D}" name="Neece, Robert T. (LARC-D319)" initials="" userId="S::rneece@ndc.nasa.gov::9fa990bd-6386-4c53-8ce8-4a4b57ff02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18" autoAdjust="0"/>
    <p:restoredTop sz="94660"/>
  </p:normalViewPr>
  <p:slideViewPr>
    <p:cSldViewPr snapToGrid="0">
      <p:cViewPr varScale="1">
        <p:scale>
          <a:sx n="127" d="100"/>
          <a:sy n="127" d="100"/>
        </p:scale>
        <p:origin x="408" y="192"/>
      </p:cViewPr>
      <p:guideLst>
        <p:guide orient="horz" pos="720"/>
        <p:guide pos="3840"/>
        <p:guide pos="7440"/>
        <p:guide pos="96"/>
        <p:guide orient="horz" pos="4032"/>
        <p:guide pos="240"/>
        <p:guide pos="528"/>
        <p:guide pos="6144"/>
        <p:guide orient="horz" pos="86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97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5B9433-BC98-8561-2D0D-63DDCE8576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EBBDF0D-2206-D72D-D46B-37822BC9EF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6CD9BC-D4F0-1645-8D8C-C1F80D5AE5C6}" type="datetimeFigureOut">
              <a:rPr lang="en-US" smtClean="0"/>
              <a:t>8/19/25</a:t>
            </a:fld>
            <a:endParaRPr lang="en-US"/>
          </a:p>
        </p:txBody>
      </p:sp>
      <p:sp>
        <p:nvSpPr>
          <p:cNvPr id="4" name="Footer Placeholder 3">
            <a:extLst>
              <a:ext uri="{FF2B5EF4-FFF2-40B4-BE49-F238E27FC236}">
                <a16:creationId xmlns:a16="http://schemas.microsoft.com/office/drawing/2014/main" id="{E6B2BCFB-7303-721D-5239-DE37E15CDF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5844C2-11A5-9F4A-369B-2DBE68C664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475B9-20B5-C24C-B73D-43910FDA6F38}" type="slidenum">
              <a:rPr lang="en-US" smtClean="0"/>
              <a:t>‹#›</a:t>
            </a:fld>
            <a:endParaRPr lang="en-US"/>
          </a:p>
        </p:txBody>
      </p:sp>
    </p:spTree>
    <p:extLst>
      <p:ext uri="{BB962C8B-B14F-4D97-AF65-F5344CB8AC3E}">
        <p14:creationId xmlns:p14="http://schemas.microsoft.com/office/powerpoint/2010/main" val="327341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830ED-7D09-4FF9-855B-DCE169A1955A}" type="datetimeFigureOut">
              <a:rPr lang="en-US" smtClean="0"/>
              <a:t>8/19/25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7D1B5-5F39-4304-9793-00AEBF446684}" type="slidenum">
              <a:rPr lang="en-US" smtClean="0"/>
              <a:t>‹#›</a:t>
            </a:fld>
            <a:endParaRPr lang="en-US"/>
          </a:p>
        </p:txBody>
      </p:sp>
    </p:spTree>
    <p:extLst>
      <p:ext uri="{BB962C8B-B14F-4D97-AF65-F5344CB8AC3E}">
        <p14:creationId xmlns:p14="http://schemas.microsoft.com/office/powerpoint/2010/main" val="247764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that we have all day Thursday to look for any issues with the new CSM, which gives us time to prepare and upload a corrected one by Friday should the need arise.  We don't anticipate this happening but I like the idea of being prepared for this.</a:t>
            </a:r>
          </a:p>
        </p:txBody>
      </p:sp>
      <p:sp>
        <p:nvSpPr>
          <p:cNvPr id="4" name="Slide Number Placeholder 3"/>
          <p:cNvSpPr>
            <a:spLocks noGrp="1"/>
          </p:cNvSpPr>
          <p:nvPr>
            <p:ph type="sldNum" sz="quarter" idx="5"/>
          </p:nvPr>
        </p:nvSpPr>
        <p:spPr/>
        <p:txBody>
          <a:bodyPr/>
          <a:lstStyle/>
          <a:p>
            <a:fld id="{D721A562-6C37-CE41-99D8-994A808E3337}" type="slidenum">
              <a:rPr lang="en-US" smtClean="0"/>
              <a:t>2</a:t>
            </a:fld>
            <a:endParaRPr lang="en-US"/>
          </a:p>
        </p:txBody>
      </p:sp>
    </p:spTree>
    <p:extLst>
      <p:ext uri="{BB962C8B-B14F-4D97-AF65-F5344CB8AC3E}">
        <p14:creationId xmlns:p14="http://schemas.microsoft.com/office/powerpoint/2010/main" val="385599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that we have all day Thursday to look for any issues with the new CSM, which gives us time to prepare and upload a corrected one by Friday should the need arise.  We don't anticipate this happening but I like the idea of being prepared for this.</a:t>
            </a:r>
          </a:p>
        </p:txBody>
      </p:sp>
      <p:sp>
        <p:nvSpPr>
          <p:cNvPr id="4" name="Slide Number Placeholder 3"/>
          <p:cNvSpPr>
            <a:spLocks noGrp="1"/>
          </p:cNvSpPr>
          <p:nvPr>
            <p:ph type="sldNum" sz="quarter" idx="5"/>
          </p:nvPr>
        </p:nvSpPr>
        <p:spPr/>
        <p:txBody>
          <a:bodyPr/>
          <a:lstStyle/>
          <a:p>
            <a:fld id="{D721A562-6C37-CE41-99D8-994A808E3337}" type="slidenum">
              <a:rPr lang="en-US" smtClean="0"/>
              <a:t>3</a:t>
            </a:fld>
            <a:endParaRPr lang="en-US"/>
          </a:p>
        </p:txBody>
      </p:sp>
    </p:spTree>
    <p:extLst>
      <p:ext uri="{BB962C8B-B14F-4D97-AF65-F5344CB8AC3E}">
        <p14:creationId xmlns:p14="http://schemas.microsoft.com/office/powerpoint/2010/main" val="83682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Instrument Simulator Console (ISC), Instrument Control Electronics (ICE) and</a:t>
            </a:r>
            <a:r>
              <a:rPr lang="en-US" sz="1200" kern="1200" baseline="0" dirty="0">
                <a:solidFill>
                  <a:schemeClr val="tx1"/>
                </a:solidFill>
                <a:effectLst/>
                <a:latin typeface="+mn-lt"/>
                <a:ea typeface="+mn-ea"/>
                <a:cs typeface="+mn-cs"/>
              </a:rPr>
              <a:t> the B</a:t>
            </a:r>
            <a:r>
              <a:rPr lang="en-US" sz="1200" kern="1200" dirty="0">
                <a:solidFill>
                  <a:schemeClr val="tx1"/>
                </a:solidFill>
                <a:effectLst/>
                <a:latin typeface="+mn-lt"/>
                <a:ea typeface="+mn-ea"/>
                <a:cs typeface="+mn-cs"/>
              </a:rPr>
              <a:t>us Simulator Console (BSC), </a:t>
            </a:r>
            <a:endParaRPr lang="en-US" dirty="0"/>
          </a:p>
          <a:p>
            <a:endParaRPr lang="en-US" dirty="0"/>
          </a:p>
        </p:txBody>
      </p:sp>
      <p:sp>
        <p:nvSpPr>
          <p:cNvPr id="4" name="Slide Number Placeholder 3"/>
          <p:cNvSpPr>
            <a:spLocks noGrp="1"/>
          </p:cNvSpPr>
          <p:nvPr>
            <p:ph type="sldNum" sz="quarter" idx="10"/>
          </p:nvPr>
        </p:nvSpPr>
        <p:spPr/>
        <p:txBody>
          <a:bodyPr/>
          <a:lstStyle/>
          <a:p>
            <a:fld id="{D6F71B0B-C95C-394B-BE17-1E3C9F4FBA80}" type="slidenum">
              <a:rPr lang="en-US" smtClean="0"/>
              <a:t>4</a:t>
            </a:fld>
            <a:endParaRPr lang="en-US"/>
          </a:p>
        </p:txBody>
      </p:sp>
    </p:spTree>
    <p:extLst>
      <p:ext uri="{BB962C8B-B14F-4D97-AF65-F5344CB8AC3E}">
        <p14:creationId xmlns:p14="http://schemas.microsoft.com/office/powerpoint/2010/main" val="11388404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82E9B25-C9D2-BBA6-B968-D633FC07B76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87556" y="5943600"/>
            <a:ext cx="593765" cy="685800"/>
          </a:xfrm>
          <a:prstGeom prst="rect">
            <a:avLst/>
          </a:prstGeom>
        </p:spPr>
      </p:pic>
      <p:pic>
        <p:nvPicPr>
          <p:cNvPr id="3" name="Picture 2">
            <a:extLst>
              <a:ext uri="{FF2B5EF4-FFF2-40B4-BE49-F238E27FC236}">
                <a16:creationId xmlns:a16="http://schemas.microsoft.com/office/drawing/2014/main" id="{2418FB7C-97B5-7C61-BC93-BDD52222E6A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928615" y="5943600"/>
            <a:ext cx="683623" cy="683623"/>
          </a:xfrm>
          <a:prstGeom prst="rect">
            <a:avLst/>
          </a:prstGeom>
        </p:spPr>
      </p:pic>
      <p:pic>
        <p:nvPicPr>
          <p:cNvPr id="4" name="Picture 3">
            <a:extLst>
              <a:ext uri="{FF2B5EF4-FFF2-40B4-BE49-F238E27FC236}">
                <a16:creationId xmlns:a16="http://schemas.microsoft.com/office/drawing/2014/main" id="{8A3AAF5C-7600-FEDA-208F-51B585BD76E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010865" y="5941423"/>
            <a:ext cx="829397" cy="685800"/>
          </a:xfrm>
          <a:prstGeom prst="rect">
            <a:avLst/>
          </a:prstGeom>
        </p:spPr>
      </p:pic>
      <p:pic>
        <p:nvPicPr>
          <p:cNvPr id="6" name="Picture 2" descr="Space Systems Command - Wikipedia">
            <a:extLst>
              <a:ext uri="{FF2B5EF4-FFF2-40B4-BE49-F238E27FC236}">
                <a16:creationId xmlns:a16="http://schemas.microsoft.com/office/drawing/2014/main" id="{550A0138-2631-9ECC-30EB-B06200F65DD8}"/>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59532" y="5955733"/>
            <a:ext cx="471488"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17F0A4FF-51AF-E152-715F-1B29B0BA3E8E}"/>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577806" y="5981611"/>
            <a:ext cx="1188720" cy="2135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0C8636F-FCB1-0556-205E-E933B279B5F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577298" y="6301508"/>
            <a:ext cx="1188720" cy="314503"/>
          </a:xfrm>
          <a:prstGeom prst="rect">
            <a:avLst/>
          </a:prstGeom>
          <a:noFill/>
          <a:ln>
            <a:noFill/>
          </a:ln>
        </p:spPr>
      </p:pic>
      <p:pic>
        <p:nvPicPr>
          <p:cNvPr id="9" name="Picture 8">
            <a:extLst>
              <a:ext uri="{FF2B5EF4-FFF2-40B4-BE49-F238E27FC236}">
                <a16:creationId xmlns:a16="http://schemas.microsoft.com/office/drawing/2014/main" id="{5093CE06-F4EC-B77F-43AC-EB887DE1D86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087081" y="306296"/>
            <a:ext cx="1100871" cy="1039712"/>
          </a:xfrm>
          <a:prstGeom prst="rect">
            <a:avLst/>
          </a:prstGeom>
        </p:spPr>
      </p:pic>
      <p:cxnSp>
        <p:nvCxnSpPr>
          <p:cNvPr id="10" name="Straight Connector 9">
            <a:extLst>
              <a:ext uri="{FF2B5EF4-FFF2-40B4-BE49-F238E27FC236}">
                <a16:creationId xmlns:a16="http://schemas.microsoft.com/office/drawing/2014/main" id="{F38F92AE-8C0F-4376-E36B-0F3DEBD087C6}"/>
              </a:ext>
            </a:extLst>
          </p:cNvPr>
          <p:cNvCxnSpPr>
            <a:cxnSpLocks/>
          </p:cNvCxnSpPr>
          <p:nvPr userDrawn="1"/>
        </p:nvCxnSpPr>
        <p:spPr>
          <a:xfrm>
            <a:off x="9843248" y="530316"/>
            <a:ext cx="0" cy="591672"/>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0368DD8-F33E-352A-1872-6D708C306FF7}"/>
              </a:ext>
            </a:extLst>
          </p:cNvPr>
          <p:cNvSpPr txBox="1"/>
          <p:nvPr userDrawn="1"/>
        </p:nvSpPr>
        <p:spPr>
          <a:xfrm>
            <a:off x="8032373" y="603437"/>
            <a:ext cx="1766048" cy="420756"/>
          </a:xfrm>
          <a:prstGeom prst="rect">
            <a:avLst/>
          </a:prstGeom>
          <a:noFill/>
        </p:spPr>
        <p:txBody>
          <a:bodyPr wrap="square" rtlCol="0">
            <a:spAutoFit/>
          </a:bodyPr>
          <a:lstStyle/>
          <a:p>
            <a:pPr algn="ctr"/>
            <a:r>
              <a:rPr lang="en-US" sz="1067" dirty="0">
                <a:solidFill>
                  <a:srgbClr val="0000A9"/>
                </a:solidFill>
                <a:latin typeface="Helvetica" pitchFamily="2" charset="0"/>
              </a:rPr>
              <a:t>Tropospheric Emissions:</a:t>
            </a:r>
          </a:p>
          <a:p>
            <a:pPr algn="ctr"/>
            <a:r>
              <a:rPr lang="en-US" sz="1067" dirty="0">
                <a:solidFill>
                  <a:srgbClr val="0000A9"/>
                </a:solidFill>
                <a:latin typeface="Helvetica" pitchFamily="2" charset="0"/>
              </a:rPr>
              <a:t>Monitoring of Pollution </a:t>
            </a:r>
          </a:p>
        </p:txBody>
      </p:sp>
      <p:pic>
        <p:nvPicPr>
          <p:cNvPr id="13" name="Graphic 12">
            <a:extLst>
              <a:ext uri="{FF2B5EF4-FFF2-40B4-BE49-F238E27FC236}">
                <a16:creationId xmlns:a16="http://schemas.microsoft.com/office/drawing/2014/main" id="{99D2DE86-E5E2-EE6C-A951-A8E9865A880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533826" y="5575222"/>
            <a:ext cx="1473200" cy="228600"/>
          </a:xfrm>
          <a:prstGeom prst="rect">
            <a:avLst/>
          </a:prstGeom>
        </p:spPr>
      </p:pic>
      <p:sp>
        <p:nvSpPr>
          <p:cNvPr id="20" name="TextBox 19">
            <a:extLst>
              <a:ext uri="{FF2B5EF4-FFF2-40B4-BE49-F238E27FC236}">
                <a16:creationId xmlns:a16="http://schemas.microsoft.com/office/drawing/2014/main" id="{F3AF0BBC-97CB-B5B8-7F38-31160FA16DB5}"/>
              </a:ext>
            </a:extLst>
          </p:cNvPr>
          <p:cNvSpPr txBox="1"/>
          <p:nvPr userDrawn="1"/>
        </p:nvSpPr>
        <p:spPr>
          <a:xfrm>
            <a:off x="8868220" y="5477427"/>
            <a:ext cx="683623" cy="1554272"/>
          </a:xfrm>
          <a:prstGeom prst="rect">
            <a:avLst/>
          </a:prstGeom>
          <a:noFill/>
        </p:spPr>
        <p:txBody>
          <a:bodyPr wrap="square" rtlCol="0">
            <a:spAutoFit/>
          </a:bodyPr>
          <a:lstStyle/>
          <a:p>
            <a:r>
              <a:rPr lang="en-US" sz="9500" b="0" dirty="0">
                <a:solidFill>
                  <a:srgbClr val="FF0000"/>
                </a:solidFill>
              </a:rPr>
              <a:t>X</a:t>
            </a:r>
          </a:p>
        </p:txBody>
      </p:sp>
    </p:spTree>
    <p:extLst>
      <p:ext uri="{BB962C8B-B14F-4D97-AF65-F5344CB8AC3E}">
        <p14:creationId xmlns:p14="http://schemas.microsoft.com/office/powerpoint/2010/main" val="2200663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176" userDrawn="1">
          <p15:clr>
            <a:srgbClr val="FBAE40"/>
          </p15:clr>
        </p15:guide>
        <p15:guide id="4" orient="horz" pos="37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066800"/>
            <a:ext cx="115824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4"/>
          <p:cNvSpPr>
            <a:spLocks noGrp="1" noChangeArrowheads="1"/>
          </p:cNvSpPr>
          <p:nvPr>
            <p:ph type="dt" sz="quarter" idx="10"/>
          </p:nvPr>
        </p:nvSpPr>
        <p:spPr>
          <a:ln/>
        </p:spPr>
        <p:txBody>
          <a:bodyPr/>
          <a:lstStyle>
            <a:lvl1pPr>
              <a:defRPr/>
            </a:lvl1pPr>
          </a:lstStyle>
          <a:p>
            <a:r>
              <a:rPr lang="en-US"/>
              <a:t>October 18-19, 2023</a:t>
            </a:r>
          </a:p>
        </p:txBody>
      </p:sp>
      <p:sp>
        <p:nvSpPr>
          <p:cNvPr id="5" name="Rectangle 15"/>
          <p:cNvSpPr>
            <a:spLocks noGrp="1" noChangeArrowheads="1"/>
          </p:cNvSpPr>
          <p:nvPr>
            <p:ph type="ftr" sz="quarter" idx="11"/>
          </p:nvPr>
        </p:nvSpPr>
        <p:spPr>
          <a:ln/>
        </p:spPr>
        <p:txBody>
          <a:bodyPr/>
          <a:lstStyle>
            <a:lvl1pPr>
              <a:defRPr/>
            </a:lvl1pPr>
          </a:lstStyle>
          <a:p>
            <a:r>
              <a:rPr lang="en-US"/>
              <a:t>TEMPO PLAR</a:t>
            </a:r>
          </a:p>
        </p:txBody>
      </p:sp>
      <p:sp>
        <p:nvSpPr>
          <p:cNvPr id="6" name="Rectangle 16"/>
          <p:cNvSpPr>
            <a:spLocks noGrp="1" noChangeArrowheads="1"/>
          </p:cNvSpPr>
          <p:nvPr>
            <p:ph type="sldNum" sz="quarter" idx="12"/>
          </p:nvPr>
        </p:nvSpPr>
        <p:spPr>
          <a:ln/>
        </p:spPr>
        <p:txBody>
          <a:bodyPr/>
          <a:lstStyle>
            <a:lvl1pPr>
              <a:defRPr/>
            </a:lvl1pPr>
          </a:lstStyle>
          <a:p>
            <a:fld id="{8ED73442-08FF-4492-B0C7-9D805A86EDBE}" type="slidenum">
              <a:rPr lang="en-US" smtClean="0"/>
              <a:t>‹#›</a:t>
            </a:fld>
            <a:endParaRPr lang="en-US"/>
          </a:p>
        </p:txBody>
      </p:sp>
    </p:spTree>
    <p:extLst>
      <p:ext uri="{BB962C8B-B14F-4D97-AF65-F5344CB8AC3E}">
        <p14:creationId xmlns:p14="http://schemas.microsoft.com/office/powerpoint/2010/main" val="422976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pic>
        <p:nvPicPr>
          <p:cNvPr id="4" name="Picture 3" descr="TEMPO ppt Banner v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1065276"/>
          </a:xfrm>
          <a:prstGeom prst="rect">
            <a:avLst/>
          </a:prstGeom>
        </p:spPr>
      </p:pic>
      <p:sp>
        <p:nvSpPr>
          <p:cNvPr id="9" name="Title 1"/>
          <p:cNvSpPr>
            <a:spLocks noGrp="1"/>
          </p:cNvSpPr>
          <p:nvPr>
            <p:ph type="title"/>
          </p:nvPr>
        </p:nvSpPr>
        <p:spPr>
          <a:xfrm>
            <a:off x="2379609" y="274638"/>
            <a:ext cx="7963743" cy="638108"/>
          </a:xfrm>
          <a:prstGeom prst="rect">
            <a:avLst/>
          </a:prstGeom>
        </p:spPr>
        <p:txBody>
          <a:bodyPr vert="horz"/>
          <a:lstStyle>
            <a:lvl1pPr>
              <a:defRPr sz="2800" b="1" i="0">
                <a:solidFill>
                  <a:srgbClr val="FFFFFF"/>
                </a:solidFill>
                <a:latin typeface="Arial"/>
                <a:cs typeface="Arial"/>
              </a:defRPr>
            </a:lvl1pPr>
          </a:lstStyle>
          <a:p>
            <a:r>
              <a:rPr lang="en-US"/>
              <a:t>Click to edit Master title style</a:t>
            </a:r>
          </a:p>
        </p:txBody>
      </p:sp>
      <p:sp>
        <p:nvSpPr>
          <p:cNvPr id="7" name="Content Placeholder 2"/>
          <p:cNvSpPr>
            <a:spLocks noGrp="1"/>
          </p:cNvSpPr>
          <p:nvPr>
            <p:ph idx="1"/>
          </p:nvPr>
        </p:nvSpPr>
        <p:spPr>
          <a:xfrm>
            <a:off x="101600" y="1143000"/>
            <a:ext cx="119888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a:extLst>
              <a:ext uri="{FF2B5EF4-FFF2-40B4-BE49-F238E27FC236}">
                <a16:creationId xmlns:a16="http://schemas.microsoft.com/office/drawing/2014/main" id="{ED29E1B4-5585-C84C-8A32-8BAC3D59C839}"/>
              </a:ext>
            </a:extLst>
          </p:cNvPr>
          <p:cNvSpPr>
            <a:spLocks noGrp="1"/>
          </p:cNvSpPr>
          <p:nvPr>
            <p:ph type="sldNum" sz="quarter" idx="12"/>
          </p:nvPr>
        </p:nvSpPr>
        <p:spPr>
          <a:xfrm>
            <a:off x="9236440" y="6504026"/>
            <a:ext cx="2844800" cy="365125"/>
          </a:xfrm>
        </p:spPr>
        <p:txBody>
          <a:bodyPr/>
          <a:lstStyle/>
          <a:p>
            <a:fld id="{8ED73442-08FF-4492-B0C7-9D805A86EDBE}" type="slidenum">
              <a:rPr lang="en-US" smtClean="0"/>
              <a:t>‹#›</a:t>
            </a:fld>
            <a:endParaRPr lang="en-US"/>
          </a:p>
        </p:txBody>
      </p:sp>
      <p:sp>
        <p:nvSpPr>
          <p:cNvPr id="10" name="Footer Placeholder 4">
            <a:extLst>
              <a:ext uri="{FF2B5EF4-FFF2-40B4-BE49-F238E27FC236}">
                <a16:creationId xmlns:a16="http://schemas.microsoft.com/office/drawing/2014/main" id="{2EE3F73D-D53E-4649-A630-0572053E9E49}"/>
              </a:ext>
            </a:extLst>
          </p:cNvPr>
          <p:cNvSpPr>
            <a:spLocks noGrp="1"/>
          </p:cNvSpPr>
          <p:nvPr>
            <p:ph type="ftr" sz="quarter" idx="3"/>
          </p:nvPr>
        </p:nvSpPr>
        <p:spPr>
          <a:xfrm>
            <a:off x="4165600" y="6504026"/>
            <a:ext cx="3860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TEMPO PLAR</a:t>
            </a:r>
          </a:p>
        </p:txBody>
      </p:sp>
    </p:spTree>
    <p:extLst>
      <p:ext uri="{BB962C8B-B14F-4D97-AF65-F5344CB8AC3E}">
        <p14:creationId xmlns:p14="http://schemas.microsoft.com/office/powerpoint/2010/main" val="1585561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919B-1386-6EF4-9204-EFB3132184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8543FB-D429-4CF0-F1EC-A3954BBCD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84132F-A9AA-CBF1-FE3F-B76BA2F3DB95}"/>
              </a:ext>
            </a:extLst>
          </p:cNvPr>
          <p:cNvSpPr>
            <a:spLocks noGrp="1"/>
          </p:cNvSpPr>
          <p:nvPr>
            <p:ph type="dt" sz="half" idx="10"/>
          </p:nvPr>
        </p:nvSpPr>
        <p:spPr/>
        <p:txBody>
          <a:bodyPr/>
          <a:lstStyle/>
          <a:p>
            <a:r>
              <a:rPr lang="en-US"/>
              <a:t>October 18-19, 2023</a:t>
            </a:r>
          </a:p>
        </p:txBody>
      </p:sp>
      <p:sp>
        <p:nvSpPr>
          <p:cNvPr id="5" name="Footer Placeholder 4">
            <a:extLst>
              <a:ext uri="{FF2B5EF4-FFF2-40B4-BE49-F238E27FC236}">
                <a16:creationId xmlns:a16="http://schemas.microsoft.com/office/drawing/2014/main" id="{7C9481A3-5AF2-DAA9-C44A-7EBB2462C7E1}"/>
              </a:ext>
            </a:extLst>
          </p:cNvPr>
          <p:cNvSpPr>
            <a:spLocks noGrp="1"/>
          </p:cNvSpPr>
          <p:nvPr>
            <p:ph type="ftr" sz="quarter" idx="11"/>
          </p:nvPr>
        </p:nvSpPr>
        <p:spPr/>
        <p:txBody>
          <a:bodyPr/>
          <a:lstStyle/>
          <a:p>
            <a:r>
              <a:rPr lang="en-US"/>
              <a:t>TEMPO PLAR</a:t>
            </a:r>
          </a:p>
        </p:txBody>
      </p:sp>
      <p:sp>
        <p:nvSpPr>
          <p:cNvPr id="6" name="Slide Number Placeholder 5">
            <a:extLst>
              <a:ext uri="{FF2B5EF4-FFF2-40B4-BE49-F238E27FC236}">
                <a16:creationId xmlns:a16="http://schemas.microsoft.com/office/drawing/2014/main" id="{4E719E1B-EC28-95E3-3975-643400D801D7}"/>
              </a:ext>
            </a:extLst>
          </p:cNvPr>
          <p:cNvSpPr>
            <a:spLocks noGrp="1"/>
          </p:cNvSpPr>
          <p:nvPr>
            <p:ph type="sldNum" sz="quarter" idx="12"/>
          </p:nvPr>
        </p:nvSpPr>
        <p:spPr/>
        <p:txBody>
          <a:bodyPr/>
          <a:lstStyle/>
          <a:p>
            <a:fld id="{8ED73442-08FF-4492-B0C7-9D805A86EDBE}" type="slidenum">
              <a:rPr lang="en-US" smtClean="0"/>
              <a:t>‹#›</a:t>
            </a:fld>
            <a:endParaRPr lang="en-US"/>
          </a:p>
        </p:txBody>
      </p:sp>
    </p:spTree>
    <p:extLst>
      <p:ext uri="{BB962C8B-B14F-4D97-AF65-F5344CB8AC3E}">
        <p14:creationId xmlns:p14="http://schemas.microsoft.com/office/powerpoint/2010/main" val="3968265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Layout - NASA">
    <p:spTree>
      <p:nvGrpSpPr>
        <p:cNvPr id="1" name=""/>
        <p:cNvGrpSpPr/>
        <p:nvPr/>
      </p:nvGrpSpPr>
      <p:grpSpPr>
        <a:xfrm>
          <a:off x="0" y="0"/>
          <a:ext cx="0" cy="0"/>
          <a:chOff x="0" y="0"/>
          <a:chExt cx="0" cy="0"/>
        </a:xfrm>
      </p:grpSpPr>
      <p:sp>
        <p:nvSpPr>
          <p:cNvPr id="8" name="Content Placeholder 2"/>
          <p:cNvSpPr>
            <a:spLocks noGrp="1"/>
          </p:cNvSpPr>
          <p:nvPr>
            <p:ph idx="1"/>
          </p:nvPr>
        </p:nvSpPr>
        <p:spPr>
          <a:xfrm>
            <a:off x="152400" y="1143000"/>
            <a:ext cx="11887200" cy="5257800"/>
          </a:xfrm>
          <a:prstGeom prst="rect">
            <a:avLst/>
          </a:prstGeom>
        </p:spPr>
        <p:txBody>
          <a:bodyPr/>
          <a:lstStyle>
            <a:lvl1pPr marL="457189" indent="-457189">
              <a:spcBef>
                <a:spcPts val="1200"/>
              </a:spcBef>
              <a:buClrTx/>
              <a:buFont typeface="Wingdings" charset="2"/>
              <a:buChar char="Ø"/>
              <a:defRPr sz="2800" b="0">
                <a:latin typeface="+mn-lt"/>
              </a:defRPr>
            </a:lvl1pPr>
            <a:lvl2pPr marL="990575" indent="-380990">
              <a:spcBef>
                <a:spcPts val="400"/>
              </a:spcBef>
              <a:buClr>
                <a:schemeClr val="tx1"/>
              </a:buClr>
              <a:buFont typeface="Arial"/>
              <a:buChar char="•"/>
              <a:defRPr sz="2400" b="0">
                <a:latin typeface="+mn-lt"/>
              </a:defRPr>
            </a:lvl2pPr>
            <a:lvl3pPr marL="1523962" indent="-304792">
              <a:spcBef>
                <a:spcPts val="400"/>
              </a:spcBef>
              <a:buFont typeface="Calibri" panose="020F0502020204030204" pitchFamily="34" charset="0"/>
              <a:buChar char="–"/>
              <a:defRPr sz="2000" b="0">
                <a:latin typeface="+mn-lt"/>
              </a:defRPr>
            </a:lvl3pPr>
            <a:lvl4pPr marL="2133547" indent="-304792">
              <a:spcBef>
                <a:spcPts val="400"/>
              </a:spcBef>
              <a:buFont typeface="Courier New" panose="02070309020205020404" pitchFamily="49" charset="0"/>
              <a:buChar char="o"/>
              <a:defRPr sz="1800" b="0">
                <a:latin typeface="+mn-lt"/>
              </a:defRPr>
            </a:lvl4pPr>
            <a:lvl5pPr>
              <a:spcBef>
                <a:spcPts val="400"/>
              </a:spcBef>
              <a:defRPr sz="16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1890528"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
        <p:nvSpPr>
          <p:cNvPr id="2" name="Date Placeholder 1"/>
          <p:cNvSpPr>
            <a:spLocks noGrp="1"/>
          </p:cNvSpPr>
          <p:nvPr>
            <p:ph type="dt" sz="half" idx="10"/>
          </p:nvPr>
        </p:nvSpPr>
        <p:spPr/>
        <p:txBody>
          <a:bodyPr/>
          <a:lstStyle/>
          <a:p>
            <a:r>
              <a:rPr lang="en-US"/>
              <a:t>October 18-19, 2023</a:t>
            </a:r>
          </a:p>
        </p:txBody>
      </p:sp>
      <p:sp>
        <p:nvSpPr>
          <p:cNvPr id="4" name="Footer Placeholder 3"/>
          <p:cNvSpPr>
            <a:spLocks noGrp="1"/>
          </p:cNvSpPr>
          <p:nvPr>
            <p:ph type="ftr" sz="quarter" idx="11"/>
          </p:nvPr>
        </p:nvSpPr>
        <p:spPr/>
        <p:txBody>
          <a:bodyPr/>
          <a:lstStyle/>
          <a:p>
            <a:r>
              <a:rPr lang="en-US"/>
              <a:t>TEMPO PLAR</a:t>
            </a:r>
          </a:p>
        </p:txBody>
      </p:sp>
      <p:sp>
        <p:nvSpPr>
          <p:cNvPr id="5" name="Slide Number Placeholder 4"/>
          <p:cNvSpPr>
            <a:spLocks noGrp="1"/>
          </p:cNvSpPr>
          <p:nvPr>
            <p:ph type="sldNum" sz="quarter" idx="12"/>
          </p:nvPr>
        </p:nvSpPr>
        <p:spPr/>
        <p:txBody>
          <a:bodyPr/>
          <a:lstStyle/>
          <a:p>
            <a:fld id="{8ED73442-08FF-4492-B0C7-9D805A86EDBE}" type="slidenum">
              <a:rPr lang="en-US" smtClean="0"/>
              <a:t>‹#›</a:t>
            </a:fld>
            <a:endParaRPr lang="en-US"/>
          </a:p>
        </p:txBody>
      </p:sp>
    </p:spTree>
    <p:extLst>
      <p:ext uri="{BB962C8B-B14F-4D97-AF65-F5344CB8AC3E}">
        <p14:creationId xmlns:p14="http://schemas.microsoft.com/office/powerpoint/2010/main" val="1149772465"/>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guide id="3" pos="96">
          <p15:clr>
            <a:srgbClr val="FBAE40"/>
          </p15:clr>
        </p15:guide>
        <p15:guide id="4" pos="7584">
          <p15:clr>
            <a:srgbClr val="FBAE40"/>
          </p15:clr>
        </p15:guide>
        <p15:guide id="5" orient="horz" pos="40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12192000" cy="1063752"/>
          </a:xfrm>
          <a:prstGeom prst="rect">
            <a:avLst/>
          </a:prstGeom>
        </p:spPr>
      </p:pic>
      <p:sp>
        <p:nvSpPr>
          <p:cNvPr id="7" name="Slide Number Placeholder 5"/>
          <p:cNvSpPr txBox="1">
            <a:spLocks/>
          </p:cNvSpPr>
          <p:nvPr userDrawn="1"/>
        </p:nvSpPr>
        <p:spPr>
          <a:xfrm>
            <a:off x="9243484" y="6627813"/>
            <a:ext cx="28448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4609CC25-F897-7C4C-A607-3A4F014AEC31}" type="slidenum">
              <a:rPr lang="en-US" sz="1000" smtClean="0">
                <a:solidFill>
                  <a:srgbClr val="000000"/>
                </a:solidFill>
                <a:latin typeface="Calibri" charset="0"/>
              </a:rPr>
              <a:pPr algn="r" eaLnBrk="1" hangingPunct="1">
                <a:defRPr/>
              </a:pPr>
              <a:t>‹#›</a:t>
            </a:fld>
            <a:endParaRPr lang="en-US" sz="1000">
              <a:solidFill>
                <a:srgbClr val="000000"/>
              </a:solidFill>
              <a:latin typeface="Calibri" charset="0"/>
            </a:endParaRPr>
          </a:p>
        </p:txBody>
      </p:sp>
      <p:sp>
        <p:nvSpPr>
          <p:cNvPr id="9" name="Title 1"/>
          <p:cNvSpPr>
            <a:spLocks noGrp="1"/>
          </p:cNvSpPr>
          <p:nvPr>
            <p:ph type="title"/>
          </p:nvPr>
        </p:nvSpPr>
        <p:spPr>
          <a:xfrm>
            <a:off x="2539931" y="274638"/>
            <a:ext cx="7963743"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a:t>Click to edit Master title style</a:t>
            </a:r>
          </a:p>
        </p:txBody>
      </p:sp>
      <p:sp>
        <p:nvSpPr>
          <p:cNvPr id="6" name="Footer Placeholder 4"/>
          <p:cNvSpPr>
            <a:spLocks noGrp="1"/>
          </p:cNvSpPr>
          <p:nvPr>
            <p:ph type="ftr" sz="quarter" idx="3"/>
          </p:nvPr>
        </p:nvSpPr>
        <p:spPr>
          <a:xfrm>
            <a:off x="3239543" y="6549635"/>
            <a:ext cx="5411508" cy="365125"/>
          </a:xfrm>
          <a:prstGeom prst="rect">
            <a:avLst/>
          </a:prstGeom>
        </p:spPr>
        <p:txBody>
          <a:bodyPr vert="horz" lIns="91440" tIns="45720" rIns="91440" bIns="45720" rtlCol="0" anchor="ctr"/>
          <a:lstStyle>
            <a:lvl1pPr marL="0" marR="0" indent="0" algn="ctr" defTabSz="4572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US" dirty="0"/>
              <a:t>Ground Systems: IOC-SDPC Status Update</a:t>
            </a:r>
          </a:p>
        </p:txBody>
      </p:sp>
      <p:sp>
        <p:nvSpPr>
          <p:cNvPr id="10" name="Date Placeholder 3"/>
          <p:cNvSpPr>
            <a:spLocks noGrp="1"/>
          </p:cNvSpPr>
          <p:nvPr>
            <p:ph type="dt" sz="half" idx="2"/>
          </p:nvPr>
        </p:nvSpPr>
        <p:spPr>
          <a:xfrm>
            <a:off x="211173" y="6550584"/>
            <a:ext cx="209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06/05/19</a:t>
            </a:r>
          </a:p>
        </p:txBody>
      </p:sp>
    </p:spTree>
    <p:extLst>
      <p:ext uri="{BB962C8B-B14F-4D97-AF65-F5344CB8AC3E}">
        <p14:creationId xmlns:p14="http://schemas.microsoft.com/office/powerpoint/2010/main" val="134223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October 18-19, 2023</a:t>
            </a:r>
          </a:p>
        </p:txBody>
      </p:sp>
      <p:sp>
        <p:nvSpPr>
          <p:cNvPr id="4" name="Footer Placeholder 3"/>
          <p:cNvSpPr>
            <a:spLocks noGrp="1"/>
          </p:cNvSpPr>
          <p:nvPr>
            <p:ph type="ftr" sz="quarter" idx="11"/>
          </p:nvPr>
        </p:nvSpPr>
        <p:spPr/>
        <p:txBody>
          <a:bodyPr/>
          <a:lstStyle/>
          <a:p>
            <a:r>
              <a:rPr lang="en-US"/>
              <a:t>TEMPO PLAR</a:t>
            </a:r>
          </a:p>
        </p:txBody>
      </p:sp>
      <p:sp>
        <p:nvSpPr>
          <p:cNvPr id="5" name="Slide Number Placeholder 4"/>
          <p:cNvSpPr>
            <a:spLocks noGrp="1"/>
          </p:cNvSpPr>
          <p:nvPr>
            <p:ph type="sldNum" sz="quarter" idx="12"/>
          </p:nvPr>
        </p:nvSpPr>
        <p:spPr/>
        <p:txBody>
          <a:bodyPr/>
          <a:lstStyle/>
          <a:p>
            <a:fld id="{8ED73442-08FF-4492-B0C7-9D805A86EDBE}" type="slidenum">
              <a:rPr lang="en-US" smtClean="0"/>
              <a:t>‹#›</a:t>
            </a:fld>
            <a:endParaRPr lang="en-US"/>
          </a:p>
        </p:txBody>
      </p:sp>
      <p:sp>
        <p:nvSpPr>
          <p:cNvPr id="6" name="Title 2"/>
          <p:cNvSpPr>
            <a:spLocks noGrp="1"/>
          </p:cNvSpPr>
          <p:nvPr>
            <p:ph type="title"/>
          </p:nvPr>
        </p:nvSpPr>
        <p:spPr>
          <a:xfrm>
            <a:off x="1890528" y="0"/>
            <a:ext cx="8410944" cy="975701"/>
          </a:xfrm>
          <a:prstGeom prst="rect">
            <a:avLst/>
          </a:prstGeom>
        </p:spPr>
        <p:txBody>
          <a:bodyPr anchor="ctr"/>
          <a:lstStyle>
            <a:lvl1pPr algn="ctr">
              <a:defRPr sz="3600" b="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33146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go For Us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October 18-19, 2023</a:t>
            </a:r>
          </a:p>
        </p:txBody>
      </p:sp>
      <p:sp>
        <p:nvSpPr>
          <p:cNvPr id="4" name="Footer Placeholder 3"/>
          <p:cNvSpPr>
            <a:spLocks noGrp="1"/>
          </p:cNvSpPr>
          <p:nvPr>
            <p:ph type="ftr" sz="quarter" idx="11"/>
          </p:nvPr>
        </p:nvSpPr>
        <p:spPr/>
        <p:txBody>
          <a:bodyPr/>
          <a:lstStyle/>
          <a:p>
            <a:r>
              <a:rPr lang="en-US"/>
              <a:t>TEMPO PLAR</a:t>
            </a:r>
          </a:p>
        </p:txBody>
      </p:sp>
      <p:sp>
        <p:nvSpPr>
          <p:cNvPr id="5" name="Slide Number Placeholder 4"/>
          <p:cNvSpPr>
            <a:spLocks noGrp="1"/>
          </p:cNvSpPr>
          <p:nvPr>
            <p:ph type="sldNum" sz="quarter" idx="12"/>
          </p:nvPr>
        </p:nvSpPr>
        <p:spPr/>
        <p:txBody>
          <a:bodyPr/>
          <a:lstStyle/>
          <a:p>
            <a:fld id="{8ED73442-08FF-4492-B0C7-9D805A86EDBE}" type="slidenum">
              <a:rPr lang="en-US" smtClean="0"/>
              <a:t>‹#›</a:t>
            </a:fld>
            <a:endParaRPr lang="en-US"/>
          </a:p>
        </p:txBody>
      </p:sp>
      <p:pic>
        <p:nvPicPr>
          <p:cNvPr id="7" name="Picture 6">
            <a:extLst>
              <a:ext uri="{FF2B5EF4-FFF2-40B4-BE49-F238E27FC236}">
                <a16:creationId xmlns:a16="http://schemas.microsoft.com/office/drawing/2014/main" id="{20A92427-416E-FE48-A31E-73E7DD1A11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75783" y="3033728"/>
            <a:ext cx="1077216" cy="890713"/>
          </a:xfrm>
          <a:prstGeom prst="rect">
            <a:avLst/>
          </a:prstGeom>
        </p:spPr>
      </p:pic>
      <p:pic>
        <p:nvPicPr>
          <p:cNvPr id="8" name="Picture 7">
            <a:extLst>
              <a:ext uri="{FF2B5EF4-FFF2-40B4-BE49-F238E27FC236}">
                <a16:creationId xmlns:a16="http://schemas.microsoft.com/office/drawing/2014/main" id="{3E4191DF-B26B-8945-94BD-4BD63808492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82318" y="3019349"/>
            <a:ext cx="964041" cy="910483"/>
          </a:xfrm>
          <a:prstGeom prst="rect">
            <a:avLst/>
          </a:prstGeom>
        </p:spPr>
      </p:pic>
      <p:pic>
        <p:nvPicPr>
          <p:cNvPr id="11" name="Picture 10">
            <a:extLst>
              <a:ext uri="{FF2B5EF4-FFF2-40B4-BE49-F238E27FC236}">
                <a16:creationId xmlns:a16="http://schemas.microsoft.com/office/drawing/2014/main" id="{74AB10F0-E507-0C4C-A726-C009BCAF1F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21658" y="3024349"/>
            <a:ext cx="900484" cy="900484"/>
          </a:xfrm>
          <a:prstGeom prst="rect">
            <a:avLst/>
          </a:prstGeom>
        </p:spPr>
      </p:pic>
      <p:pic>
        <p:nvPicPr>
          <p:cNvPr id="15" name="Picture 14">
            <a:extLst>
              <a:ext uri="{FF2B5EF4-FFF2-40B4-BE49-F238E27FC236}">
                <a16:creationId xmlns:a16="http://schemas.microsoft.com/office/drawing/2014/main" id="{79888A8F-835F-2149-BDE0-D234D33247F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53876" y="3019349"/>
            <a:ext cx="1098653" cy="1087987"/>
          </a:xfrm>
          <a:prstGeom prst="rect">
            <a:avLst/>
          </a:prstGeom>
        </p:spPr>
      </p:pic>
      <p:pic>
        <p:nvPicPr>
          <p:cNvPr id="17" name="Picture 16">
            <a:extLst>
              <a:ext uri="{FF2B5EF4-FFF2-40B4-BE49-F238E27FC236}">
                <a16:creationId xmlns:a16="http://schemas.microsoft.com/office/drawing/2014/main" id="{00E34357-53CB-2741-9195-BB161B16D346}"/>
              </a:ext>
            </a:extLst>
          </p:cNvPr>
          <p:cNvPicPr>
            <a:picLocks noChangeAspect="1"/>
          </p:cNvPicPr>
          <p:nvPr/>
        </p:nvPicPr>
        <p:blipFill>
          <a:blip r:embed="rId6"/>
          <a:stretch>
            <a:fillRect/>
          </a:stretch>
        </p:blipFill>
        <p:spPr>
          <a:xfrm>
            <a:off x="8884265" y="3237653"/>
            <a:ext cx="1818665" cy="496636"/>
          </a:xfrm>
          <a:prstGeom prst="rect">
            <a:avLst/>
          </a:prstGeom>
        </p:spPr>
      </p:pic>
      <p:sp>
        <p:nvSpPr>
          <p:cNvPr id="12" name="Title 2"/>
          <p:cNvSpPr>
            <a:spLocks noGrp="1"/>
          </p:cNvSpPr>
          <p:nvPr>
            <p:ph type="title" hasCustomPrompt="1"/>
          </p:nvPr>
        </p:nvSpPr>
        <p:spPr>
          <a:xfrm>
            <a:off x="1890528" y="0"/>
            <a:ext cx="8410944" cy="975701"/>
          </a:xfrm>
          <a:prstGeom prst="rect">
            <a:avLst/>
          </a:prstGeom>
        </p:spPr>
        <p:txBody>
          <a:bodyPr anchor="ctr"/>
          <a:lstStyle>
            <a:lvl1pPr algn="ctr">
              <a:defRPr sz="3600" b="0">
                <a:solidFill>
                  <a:schemeClr val="bg1"/>
                </a:solidFill>
                <a:latin typeface="+mn-lt"/>
              </a:defRPr>
            </a:lvl1pPr>
          </a:lstStyle>
          <a:p>
            <a:r>
              <a:rPr lang="en-US" dirty="0"/>
              <a:t>Logos</a:t>
            </a:r>
          </a:p>
        </p:txBody>
      </p:sp>
      <p:pic>
        <p:nvPicPr>
          <p:cNvPr id="13" name="Picture 12">
            <a:extLst>
              <a:ext uri="{FF2B5EF4-FFF2-40B4-BE49-F238E27FC236}">
                <a16:creationId xmlns:a16="http://schemas.microsoft.com/office/drawing/2014/main" id="{6C26CCF7-2416-F54B-8C58-3955DD80C2F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21547" y="3003659"/>
            <a:ext cx="914400" cy="1056133"/>
          </a:xfrm>
          <a:prstGeom prst="rect">
            <a:avLst/>
          </a:prstGeom>
        </p:spPr>
      </p:pic>
    </p:spTree>
    <p:extLst>
      <p:ext uri="{BB962C8B-B14F-4D97-AF65-F5344CB8AC3E}">
        <p14:creationId xmlns:p14="http://schemas.microsoft.com/office/powerpoint/2010/main" val="113603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October 18-19, 2023</a:t>
            </a:r>
          </a:p>
        </p:txBody>
      </p:sp>
      <p:sp>
        <p:nvSpPr>
          <p:cNvPr id="4" name="Footer Placeholder 3"/>
          <p:cNvSpPr>
            <a:spLocks noGrp="1"/>
          </p:cNvSpPr>
          <p:nvPr>
            <p:ph type="ftr" sz="quarter" idx="11"/>
          </p:nvPr>
        </p:nvSpPr>
        <p:spPr/>
        <p:txBody>
          <a:bodyPr/>
          <a:lstStyle/>
          <a:p>
            <a:r>
              <a:rPr lang="en-US"/>
              <a:t>TEMPO PLAR</a:t>
            </a:r>
          </a:p>
        </p:txBody>
      </p:sp>
      <p:sp>
        <p:nvSpPr>
          <p:cNvPr id="5" name="Slide Number Placeholder 4"/>
          <p:cNvSpPr>
            <a:spLocks noGrp="1"/>
          </p:cNvSpPr>
          <p:nvPr>
            <p:ph type="sldNum" sz="quarter" idx="12"/>
          </p:nvPr>
        </p:nvSpPr>
        <p:spPr/>
        <p:txBody>
          <a:bodyPr/>
          <a:lstStyle/>
          <a:p>
            <a:fld id="{8ED73442-08FF-4492-B0C7-9D805A86EDBE}" type="slidenum">
              <a:rPr lang="en-US" smtClean="0"/>
              <a:t>‹#›</a:t>
            </a:fld>
            <a:endParaRPr lang="en-US"/>
          </a:p>
        </p:txBody>
      </p:sp>
      <p:sp>
        <p:nvSpPr>
          <p:cNvPr id="6" name="Title 2"/>
          <p:cNvSpPr>
            <a:spLocks noGrp="1"/>
          </p:cNvSpPr>
          <p:nvPr>
            <p:ph type="title" hasCustomPrompt="1"/>
          </p:nvPr>
        </p:nvSpPr>
        <p:spPr>
          <a:xfrm>
            <a:off x="2155737" y="0"/>
            <a:ext cx="7880527" cy="975701"/>
          </a:xfrm>
          <a:prstGeom prst="rect">
            <a:avLst/>
          </a:prstGeom>
        </p:spPr>
        <p:txBody>
          <a:bodyPr anchor="ctr"/>
          <a:lstStyle>
            <a:lvl1pPr algn="ctr">
              <a:defRPr sz="3600" b="0">
                <a:solidFill>
                  <a:schemeClr val="bg1"/>
                </a:solidFill>
                <a:latin typeface="+mn-lt"/>
              </a:defRPr>
            </a:lvl1pPr>
          </a:lstStyle>
          <a:p>
            <a:r>
              <a:rPr lang="en-US" dirty="0"/>
              <a:t>Disclaimers</a:t>
            </a:r>
          </a:p>
        </p:txBody>
      </p:sp>
      <p:sp>
        <p:nvSpPr>
          <p:cNvPr id="7" name="Rectangle 6"/>
          <p:cNvSpPr/>
          <p:nvPr/>
        </p:nvSpPr>
        <p:spPr>
          <a:xfrm>
            <a:off x="4537991" y="1598989"/>
            <a:ext cx="31160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dirty="0">
                <a:solidFill>
                  <a:srgbClr val="FF0000"/>
                </a:solidFill>
                <a:latin typeface="Arial"/>
                <a:cs typeface="Arial"/>
              </a:rPr>
              <a:t>SENSITIVE BUT UNCLASSIFIED (SBU)</a:t>
            </a:r>
            <a:endParaRPr lang="en-US" sz="1333" b="1" dirty="0">
              <a:latin typeface="Arial"/>
              <a:cs typeface="Arial"/>
            </a:endParaRPr>
          </a:p>
        </p:txBody>
      </p:sp>
      <p:sp>
        <p:nvSpPr>
          <p:cNvPr id="9" name="Rectangle 8"/>
          <p:cNvSpPr/>
          <p:nvPr/>
        </p:nvSpPr>
        <p:spPr>
          <a:xfrm>
            <a:off x="2016771" y="2692749"/>
            <a:ext cx="8158459" cy="1694503"/>
          </a:xfrm>
          <a:prstGeom prst="rect">
            <a:avLst/>
          </a:prstGeom>
          <a:solidFill>
            <a:schemeClr val="bg1"/>
          </a:solidFill>
          <a:ln>
            <a:solidFill>
              <a:srgbClr val="D00002"/>
            </a:solidFill>
          </a:ln>
        </p:spPr>
        <p:txBody>
          <a:bodyPr wrap="square">
            <a:spAutoFit/>
          </a:bodyPr>
          <a:lstStyle/>
          <a:p>
            <a:pPr algn="ctr">
              <a:lnSpc>
                <a:spcPct val="110000"/>
              </a:lnSpc>
            </a:pPr>
            <a:r>
              <a:rPr lang="en-US" sz="1400" b="1" dirty="0">
                <a:solidFill>
                  <a:srgbClr val="FF0000"/>
                </a:solidFill>
                <a:latin typeface="Arial Narrow"/>
                <a:ea typeface="Times New Roman"/>
                <a:cs typeface="Arial"/>
              </a:rPr>
              <a:t>ITAR Restricted </a:t>
            </a:r>
            <a:br>
              <a:rPr lang="en-US" sz="1400" b="1" dirty="0">
                <a:latin typeface="Arial Narrow"/>
                <a:ea typeface="Times New Roman"/>
                <a:cs typeface="Arial"/>
              </a:rPr>
            </a:br>
            <a:r>
              <a:rPr lang="en-US" sz="1400" b="1" dirty="0">
                <a:latin typeface="Arial Narrow"/>
                <a:ea typeface="Times New Roman"/>
                <a:cs typeface="Arial"/>
              </a:rPr>
              <a:t>-- International Traffic in Arms Regulations (ITAR) Notice –</a:t>
            </a:r>
          </a:p>
          <a:p>
            <a:pPr>
              <a:lnSpc>
                <a:spcPct val="110000"/>
              </a:lnSpc>
            </a:pPr>
            <a:r>
              <a:rPr lang="en-US" sz="1333" b="1" dirty="0">
                <a:solidFill>
                  <a:srgbClr val="FF0000"/>
                </a:solidFill>
                <a:latin typeface="Arial"/>
                <a:cs typeface="Arial"/>
              </a:rPr>
              <a:t>WARNING: </a:t>
            </a:r>
            <a:r>
              <a:rPr lang="en-US" sz="1333" b="1" dirty="0">
                <a:latin typeface="Arial Narrow"/>
                <a:ea typeface="Times New Roman"/>
                <a:cs typeface="Arial"/>
              </a:rPr>
              <a:t>This document contains information which falls under the purview of the U.S. Munitions List (USML) as defined in the International Traffic in Arms Regulations (ITAR), 22 CFR 120-130, and is export controlled.</a:t>
            </a:r>
            <a:endParaRPr lang="en-US" sz="1333" dirty="0">
              <a:latin typeface="Times New Roman"/>
              <a:ea typeface="Times New Roman"/>
              <a:cs typeface="Arial"/>
            </a:endParaRPr>
          </a:p>
          <a:p>
            <a:pPr>
              <a:lnSpc>
                <a:spcPct val="110000"/>
              </a:lnSpc>
            </a:pPr>
            <a:r>
              <a:rPr lang="en-US" sz="1333" dirty="0">
                <a:latin typeface="Arial Narrow"/>
                <a:ea typeface="Times New Roman"/>
                <a:cs typeface="Arial"/>
              </a:rPr>
              <a:t> It shall not be transferred to foreign nationals in the U.S. or abroad without specific approval of a knowledgeable NASA export control official, and/or unless an export license or license exemption is obtained/available from the United States Department of State.  Violations of these regulations are punishable by fine, imprisonment, or both.</a:t>
            </a:r>
            <a:endParaRPr lang="en-US" sz="1333" dirty="0">
              <a:latin typeface="Times New Roman"/>
              <a:ea typeface="Times New Roman"/>
              <a:cs typeface="Arial"/>
            </a:endParaRPr>
          </a:p>
        </p:txBody>
      </p:sp>
      <p:sp>
        <p:nvSpPr>
          <p:cNvPr id="10" name="Rectangle 9"/>
          <p:cNvSpPr/>
          <p:nvPr/>
        </p:nvSpPr>
        <p:spPr>
          <a:xfrm>
            <a:off x="2016771" y="4544800"/>
            <a:ext cx="8158459" cy="1733488"/>
          </a:xfrm>
          <a:prstGeom prst="rect">
            <a:avLst/>
          </a:prstGeom>
          <a:solidFill>
            <a:schemeClr val="bg1"/>
          </a:solidFill>
          <a:ln>
            <a:solidFill>
              <a:srgbClr val="D00002"/>
            </a:solidFill>
          </a:ln>
        </p:spPr>
        <p:txBody>
          <a:bodyPr wrap="square">
            <a:spAutoFit/>
          </a:bodyPr>
          <a:lstStyle/>
          <a:p>
            <a:pPr algn="ctr"/>
            <a:r>
              <a:rPr lang="en-US" sz="1600" b="1" kern="1200" dirty="0">
                <a:solidFill>
                  <a:srgbClr val="FF0000"/>
                </a:solidFill>
                <a:effectLst/>
                <a:latin typeface="+mn-lt"/>
                <a:ea typeface="+mn-ea"/>
                <a:cs typeface="+mn-cs"/>
              </a:rPr>
              <a:t>EAR ECCN 9E515.a.</a:t>
            </a:r>
          </a:p>
          <a:p>
            <a:pPr algn="ctr"/>
            <a:r>
              <a:rPr lang="en-US" sz="2400" b="1" kern="1200" dirty="0">
                <a:solidFill>
                  <a:schemeClr val="tx1"/>
                </a:solidFill>
                <a:effectLst/>
                <a:latin typeface="+mn-lt"/>
                <a:ea typeface="+mn-ea"/>
                <a:cs typeface="+mn-cs"/>
              </a:rPr>
              <a:t>- Export Administration Regulations (EAR) Notice -</a:t>
            </a:r>
          </a:p>
          <a:p>
            <a:r>
              <a:rPr lang="en-US" sz="1333" b="1" kern="1200" dirty="0">
                <a:solidFill>
                  <a:srgbClr val="FF0000"/>
                </a:solidFill>
                <a:effectLst/>
                <a:latin typeface="+mn-lt"/>
                <a:ea typeface="+mn-ea"/>
                <a:cs typeface="+mn-cs"/>
              </a:rPr>
              <a:t>WARNING: </a:t>
            </a:r>
            <a:r>
              <a:rPr lang="en-US" sz="1333" b="1" kern="1200" dirty="0">
                <a:solidFill>
                  <a:schemeClr val="tx1"/>
                </a:solidFill>
                <a:effectLst/>
                <a:latin typeface="+mn-lt"/>
                <a:ea typeface="+mn-ea"/>
                <a:cs typeface="+mn-cs"/>
              </a:rPr>
              <a:t>This document contains information within the purview of the Export Administration Regulations (EAR), 15 CFR §730-774, and is export-controlled.  </a:t>
            </a:r>
            <a:r>
              <a:rPr lang="en-US" sz="1333" b="0" kern="1200" dirty="0">
                <a:solidFill>
                  <a:schemeClr val="tx1"/>
                </a:solidFill>
                <a:effectLst/>
                <a:latin typeface="+mn-lt"/>
                <a:ea typeface="+mn-ea"/>
                <a:cs typeface="+mn-cs"/>
              </a:rPr>
              <a:t>It may not be transferred to foreign persons in the U.S. or abroad without specific approval of a knowledgeable export control official, and/or unless an export license or license exception is obtained/available from the Bureau of Industry and Security, United States Department of Commerce.  Violations of these regulations are punishable by fine, imprisonment, or both.</a:t>
            </a:r>
          </a:p>
        </p:txBody>
      </p:sp>
      <p:sp>
        <p:nvSpPr>
          <p:cNvPr id="2" name="TextBox 1"/>
          <p:cNvSpPr txBox="1"/>
          <p:nvPr/>
        </p:nvSpPr>
        <p:spPr>
          <a:xfrm>
            <a:off x="3814159" y="1121376"/>
            <a:ext cx="4563685" cy="523220"/>
          </a:xfrm>
          <a:prstGeom prst="rect">
            <a:avLst/>
          </a:prstGeom>
          <a:noFill/>
        </p:spPr>
        <p:txBody>
          <a:bodyPr wrap="none" rtlCol="0">
            <a:spAutoFit/>
          </a:bodyPr>
          <a:lstStyle/>
          <a:p>
            <a:pPr algn="ctr"/>
            <a:r>
              <a:rPr lang="en-US" sz="1400" dirty="0"/>
              <a:t>Per NID 1600.55 (per NPR</a:t>
            </a:r>
            <a:r>
              <a:rPr lang="en-US" sz="1400" baseline="0" dirty="0"/>
              <a:t> 1600.1)</a:t>
            </a:r>
            <a:endParaRPr lang="en-US" sz="1400" dirty="0"/>
          </a:p>
          <a:p>
            <a:r>
              <a:rPr lang="en-US" sz="1400" dirty="0"/>
              <a:t>Top of title page and every page containing SBU Information</a:t>
            </a:r>
          </a:p>
        </p:txBody>
      </p:sp>
      <p:sp>
        <p:nvSpPr>
          <p:cNvPr id="11" name="Rectangle 10"/>
          <p:cNvSpPr/>
          <p:nvPr/>
        </p:nvSpPr>
        <p:spPr>
          <a:xfrm>
            <a:off x="2702840" y="2099690"/>
            <a:ext cx="67863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dirty="0">
                <a:solidFill>
                  <a:srgbClr val="FF0000"/>
                </a:solidFill>
                <a:latin typeface="Arial"/>
                <a:cs typeface="Arial"/>
              </a:rPr>
              <a:t>SENSITIVE BUT UNCLASSIFIED (SBU);</a:t>
            </a:r>
            <a:r>
              <a:rPr lang="en-US" sz="1333" b="1" baseline="0" dirty="0">
                <a:solidFill>
                  <a:srgbClr val="FF0000"/>
                </a:solidFill>
                <a:latin typeface="Arial"/>
                <a:cs typeface="Arial"/>
              </a:rPr>
              <a:t> TEMPO Project Manager; TEMPO; &lt;date&gt; </a:t>
            </a:r>
            <a:endParaRPr lang="en-US" sz="1333" b="1" dirty="0">
              <a:latin typeface="Arial"/>
              <a:cs typeface="Arial"/>
            </a:endParaRPr>
          </a:p>
        </p:txBody>
      </p:sp>
      <p:sp>
        <p:nvSpPr>
          <p:cNvPr id="12" name="TextBox 11"/>
          <p:cNvSpPr txBox="1"/>
          <p:nvPr/>
        </p:nvSpPr>
        <p:spPr>
          <a:xfrm>
            <a:off x="3636781" y="1788077"/>
            <a:ext cx="4849469" cy="307777"/>
          </a:xfrm>
          <a:prstGeom prst="rect">
            <a:avLst/>
          </a:prstGeom>
          <a:noFill/>
        </p:spPr>
        <p:txBody>
          <a:bodyPr wrap="none" rtlCol="0">
            <a:spAutoFit/>
          </a:bodyPr>
          <a:lstStyle/>
          <a:p>
            <a:r>
              <a:rPr lang="en-US" sz="1400" dirty="0"/>
              <a:t>Bottom of title page and every page containing SBU Information</a:t>
            </a:r>
          </a:p>
        </p:txBody>
      </p:sp>
    </p:spTree>
    <p:extLst>
      <p:ext uri="{BB962C8B-B14F-4D97-AF65-F5344CB8AC3E}">
        <p14:creationId xmlns:p14="http://schemas.microsoft.com/office/powerpoint/2010/main" val="282873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October 18-19, 2023</a:t>
            </a:r>
          </a:p>
        </p:txBody>
      </p:sp>
      <p:sp>
        <p:nvSpPr>
          <p:cNvPr id="4" name="Footer Placeholder 3"/>
          <p:cNvSpPr>
            <a:spLocks noGrp="1"/>
          </p:cNvSpPr>
          <p:nvPr>
            <p:ph type="ftr" sz="quarter" idx="11"/>
          </p:nvPr>
        </p:nvSpPr>
        <p:spPr/>
        <p:txBody>
          <a:bodyPr/>
          <a:lstStyle/>
          <a:p>
            <a:r>
              <a:rPr lang="en-US"/>
              <a:t>TEMPO PLAR</a:t>
            </a:r>
          </a:p>
        </p:txBody>
      </p:sp>
      <p:sp>
        <p:nvSpPr>
          <p:cNvPr id="5" name="Slide Number Placeholder 4"/>
          <p:cNvSpPr>
            <a:spLocks noGrp="1"/>
          </p:cNvSpPr>
          <p:nvPr>
            <p:ph type="sldNum" sz="quarter" idx="12"/>
          </p:nvPr>
        </p:nvSpPr>
        <p:spPr/>
        <p:txBody>
          <a:bodyPr/>
          <a:lstStyle/>
          <a:p>
            <a:fld id="{8ED73442-08FF-4492-B0C7-9D805A86EDBE}" type="slidenum">
              <a:rPr lang="en-US" smtClean="0"/>
              <a:t>‹#›</a:t>
            </a:fld>
            <a:endParaRPr lang="en-US"/>
          </a:p>
        </p:txBody>
      </p:sp>
      <p:sp>
        <p:nvSpPr>
          <p:cNvPr id="6" name="Title 2"/>
          <p:cNvSpPr>
            <a:spLocks noGrp="1"/>
          </p:cNvSpPr>
          <p:nvPr>
            <p:ph type="title" hasCustomPrompt="1"/>
          </p:nvPr>
        </p:nvSpPr>
        <p:spPr>
          <a:xfrm>
            <a:off x="2155737" y="0"/>
            <a:ext cx="7880527" cy="975701"/>
          </a:xfrm>
          <a:prstGeom prst="rect">
            <a:avLst/>
          </a:prstGeom>
        </p:spPr>
        <p:txBody>
          <a:bodyPr anchor="ctr"/>
          <a:lstStyle>
            <a:lvl1pPr algn="ctr">
              <a:defRPr sz="3600" b="0">
                <a:solidFill>
                  <a:schemeClr val="bg1"/>
                </a:solidFill>
                <a:latin typeface="+mn-lt"/>
              </a:defRPr>
            </a:lvl1pPr>
          </a:lstStyle>
          <a:p>
            <a:r>
              <a:rPr lang="en-US" dirty="0"/>
              <a:t>Disclaimers</a:t>
            </a:r>
          </a:p>
        </p:txBody>
      </p:sp>
      <p:sp>
        <p:nvSpPr>
          <p:cNvPr id="11" name="Rectangle 10"/>
          <p:cNvSpPr/>
          <p:nvPr/>
        </p:nvSpPr>
        <p:spPr>
          <a:xfrm>
            <a:off x="306567" y="1061642"/>
            <a:ext cx="10785733" cy="1651671"/>
          </a:xfrm>
          <a:prstGeom prst="rect">
            <a:avLst/>
          </a:prstGeom>
          <a:solidFill>
            <a:schemeClr val="bg1"/>
          </a:solidFill>
        </p:spPr>
        <p:txBody>
          <a:bodyPr wrap="square">
            <a:spAutoFit/>
          </a:bodyPr>
          <a:lstStyle/>
          <a:p>
            <a:pPr algn="ctr"/>
            <a:r>
              <a:rPr lang="en-US" sz="2133" b="1" dirty="0">
                <a:solidFill>
                  <a:srgbClr val="FF0000"/>
                </a:solidFill>
              </a:rPr>
              <a:t>Limited Rights Notice </a:t>
            </a:r>
            <a:endParaRPr lang="en-US" sz="2133" b="1" i="1" dirty="0">
              <a:solidFill>
                <a:srgbClr val="FF0000"/>
              </a:solidFill>
            </a:endParaRPr>
          </a:p>
          <a:p>
            <a:pPr lvl="0"/>
            <a:r>
              <a:rPr lang="en-US" sz="1600" dirty="0">
                <a:solidFill>
                  <a:srgbClr val="FF0000"/>
                </a:solidFill>
              </a:rPr>
              <a:t>(a) These data are submitted with limited rights under Government Contract No. NNL13AQ01C.  These data may be reproduced and used by the</a:t>
            </a:r>
            <a:r>
              <a:rPr lang="en-US" sz="1600" i="1" dirty="0">
                <a:solidFill>
                  <a:srgbClr val="FF0000"/>
                </a:solidFill>
              </a:rPr>
              <a:t> </a:t>
            </a:r>
            <a:r>
              <a:rPr lang="en-US" sz="1600" dirty="0">
                <a:solidFill>
                  <a:srgbClr val="FF0000"/>
                </a:solidFill>
              </a:rPr>
              <a:t>Government with the express limitation that they will not, without written permission of the contractor, be used for purposes of manufacture nor disclosed outside the Government; except that the Government may disclose these data outside the Government for the following purposes, if any, provided that the Government makes such disclosure subject to prohibition against further use and disclosure: None</a:t>
            </a:r>
            <a:endParaRPr lang="en-US" sz="1600" i="1" dirty="0">
              <a:solidFill>
                <a:srgbClr val="FF0000"/>
              </a:solidFill>
            </a:endParaRPr>
          </a:p>
        </p:txBody>
      </p:sp>
    </p:spTree>
    <p:extLst>
      <p:ext uri="{BB962C8B-B14F-4D97-AF65-F5344CB8AC3E}">
        <p14:creationId xmlns:p14="http://schemas.microsoft.com/office/powerpoint/2010/main" val="227327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Title 5"/>
          <p:cNvSpPr>
            <a:spLocks noGrp="1"/>
          </p:cNvSpPr>
          <p:nvPr>
            <p:ph type="title"/>
          </p:nvPr>
        </p:nvSpPr>
        <p:spPr>
          <a:xfrm>
            <a:off x="838200" y="2900680"/>
            <a:ext cx="10515600" cy="1325033"/>
          </a:xfrm>
          <a:prstGeom prst="rect">
            <a:avLst/>
          </a:prstGeom>
        </p:spPr>
        <p:txBody>
          <a:bodyPr/>
          <a:lstStyle>
            <a:lvl1pPr>
              <a:defRPr lang="en-US" sz="5400" b="0" smtClean="0">
                <a:solidFill>
                  <a:srgbClr val="000090"/>
                </a:solidFill>
                <a:cs typeface="Arial Rounded MT Bold"/>
              </a:defRPr>
            </a:lvl1pPr>
          </a:lstStyle>
          <a:p>
            <a:r>
              <a:rPr lang="en-US"/>
              <a:t>Click to edit Master title style</a:t>
            </a:r>
            <a:endParaRPr lang="en-US" dirty="0"/>
          </a:p>
        </p:txBody>
      </p:sp>
      <p:sp>
        <p:nvSpPr>
          <p:cNvPr id="7" name="Date Placeholder 6"/>
          <p:cNvSpPr>
            <a:spLocks noGrp="1"/>
          </p:cNvSpPr>
          <p:nvPr>
            <p:ph type="dt" sz="half" idx="10"/>
          </p:nvPr>
        </p:nvSpPr>
        <p:spPr/>
        <p:txBody>
          <a:bodyPr/>
          <a:lstStyle/>
          <a:p>
            <a:r>
              <a:rPr lang="en-US"/>
              <a:t>October 18-19, 2023</a:t>
            </a:r>
          </a:p>
        </p:txBody>
      </p:sp>
      <p:sp>
        <p:nvSpPr>
          <p:cNvPr id="8" name="Footer Placeholder 7"/>
          <p:cNvSpPr>
            <a:spLocks noGrp="1"/>
          </p:cNvSpPr>
          <p:nvPr>
            <p:ph type="ftr" sz="quarter" idx="11"/>
          </p:nvPr>
        </p:nvSpPr>
        <p:spPr/>
        <p:txBody>
          <a:bodyPr/>
          <a:lstStyle/>
          <a:p>
            <a:r>
              <a:rPr lang="en-US"/>
              <a:t>TEMPO PLAR</a:t>
            </a:r>
          </a:p>
        </p:txBody>
      </p:sp>
      <p:sp>
        <p:nvSpPr>
          <p:cNvPr id="9" name="Slide Number Placeholder 8"/>
          <p:cNvSpPr>
            <a:spLocks noGrp="1"/>
          </p:cNvSpPr>
          <p:nvPr>
            <p:ph type="sldNum" sz="quarter" idx="12"/>
          </p:nvPr>
        </p:nvSpPr>
        <p:spPr/>
        <p:txBody>
          <a:bodyPr/>
          <a:lstStyle/>
          <a:p>
            <a:fld id="{8ED73442-08FF-4492-B0C7-9D805A86EDBE}" type="slidenum">
              <a:rPr lang="en-US" smtClean="0"/>
              <a:t>‹#›</a:t>
            </a:fld>
            <a:endParaRPr lang="en-US"/>
          </a:p>
        </p:txBody>
      </p:sp>
    </p:spTree>
    <p:extLst>
      <p:ext uri="{BB962C8B-B14F-4D97-AF65-F5344CB8AC3E}">
        <p14:creationId xmlns:p14="http://schemas.microsoft.com/office/powerpoint/2010/main" val="3609102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3" name="Title Placeholder 10"/>
          <p:cNvSpPr txBox="1">
            <a:spLocks/>
          </p:cNvSpPr>
          <p:nvPr/>
        </p:nvSpPr>
        <p:spPr>
          <a:xfrm>
            <a:off x="0" y="3101189"/>
            <a:ext cx="12192000" cy="646331"/>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7200" b="0" dirty="0">
                <a:solidFill>
                  <a:srgbClr val="000090"/>
                </a:solidFill>
                <a:latin typeface="+mn-lt"/>
                <a:cs typeface="Arial Rounded MT Bold"/>
              </a:rPr>
              <a:t>Questions</a:t>
            </a:r>
            <a:endParaRPr lang="en-US" sz="6000" b="0" dirty="0">
              <a:solidFill>
                <a:srgbClr val="000090"/>
              </a:solidFill>
              <a:latin typeface="+mn-lt"/>
              <a:cs typeface="Arial Rounded MT Bold"/>
            </a:endParaRPr>
          </a:p>
        </p:txBody>
      </p:sp>
    </p:spTree>
    <p:extLst>
      <p:ext uri="{BB962C8B-B14F-4D97-AF65-F5344CB8AC3E}">
        <p14:creationId xmlns:p14="http://schemas.microsoft.com/office/powerpoint/2010/main" val="278679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ckup">
    <p:spTree>
      <p:nvGrpSpPr>
        <p:cNvPr id="1" name=""/>
        <p:cNvGrpSpPr/>
        <p:nvPr/>
      </p:nvGrpSpPr>
      <p:grpSpPr>
        <a:xfrm>
          <a:off x="0" y="0"/>
          <a:ext cx="0" cy="0"/>
          <a:chOff x="0" y="0"/>
          <a:chExt cx="0" cy="0"/>
        </a:xfrm>
      </p:grpSpPr>
      <p:sp>
        <p:nvSpPr>
          <p:cNvPr id="3" name="Title Placeholder 10"/>
          <p:cNvSpPr txBox="1">
            <a:spLocks/>
          </p:cNvSpPr>
          <p:nvPr/>
        </p:nvSpPr>
        <p:spPr>
          <a:xfrm>
            <a:off x="0" y="3101189"/>
            <a:ext cx="12192000" cy="646331"/>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7200" b="0" dirty="0">
                <a:solidFill>
                  <a:srgbClr val="000090"/>
                </a:solidFill>
                <a:latin typeface="+mn-lt"/>
                <a:cs typeface="Arial Rounded MT Bold"/>
              </a:rPr>
              <a:t>Backup</a:t>
            </a:r>
          </a:p>
        </p:txBody>
      </p:sp>
    </p:spTree>
    <p:extLst>
      <p:ext uri="{BB962C8B-B14F-4D97-AF65-F5344CB8AC3E}">
        <p14:creationId xmlns:p14="http://schemas.microsoft.com/office/powerpoint/2010/main" val="357117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DD07B-0B4F-C141-BE97-9114F86A1893}"/>
              </a:ext>
            </a:extLst>
          </p:cNvPr>
          <p:cNvPicPr>
            <a:picLocks noChangeAspect="1"/>
          </p:cNvPicPr>
          <p:nvPr/>
        </p:nvPicPr>
        <p:blipFill>
          <a:blip r:embed="rId2"/>
          <a:stretch>
            <a:fillRect/>
          </a:stretch>
        </p:blipFill>
        <p:spPr>
          <a:xfrm>
            <a:off x="5369859" y="2834341"/>
            <a:ext cx="1828800" cy="1727200"/>
          </a:xfrm>
          <a:prstGeom prst="rect">
            <a:avLst/>
          </a:prstGeom>
        </p:spPr>
      </p:pic>
    </p:spTree>
    <p:extLst>
      <p:ext uri="{BB962C8B-B14F-4D97-AF65-F5344CB8AC3E}">
        <p14:creationId xmlns:p14="http://schemas.microsoft.com/office/powerpoint/2010/main" val="108402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66B0BD-E58A-4244-AEC7-191267D1861D}"/>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0" y="0"/>
            <a:ext cx="12192000" cy="1066800"/>
          </a:xfrm>
          <a:prstGeom prst="rect">
            <a:avLst/>
          </a:prstGeom>
        </p:spPr>
      </p:pic>
      <p:pic>
        <p:nvPicPr>
          <p:cNvPr id="10" name="Picture 9">
            <a:extLst>
              <a:ext uri="{FF2B5EF4-FFF2-40B4-BE49-F238E27FC236}">
                <a16:creationId xmlns:a16="http://schemas.microsoft.com/office/drawing/2014/main" id="{20A92427-416E-FE48-A31E-73E7DD1A1197}"/>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0970656" y="63057"/>
            <a:ext cx="1077216" cy="890713"/>
          </a:xfrm>
          <a:prstGeom prst="rect">
            <a:avLst/>
          </a:prstGeom>
        </p:spPr>
      </p:pic>
      <p:sp>
        <p:nvSpPr>
          <p:cNvPr id="3" name="Date Placeholder 2"/>
          <p:cNvSpPr>
            <a:spLocks noGrp="1"/>
          </p:cNvSpPr>
          <p:nvPr>
            <p:ph type="dt" sz="half" idx="2"/>
          </p:nvPr>
        </p:nvSpPr>
        <p:spPr>
          <a:xfrm>
            <a:off x="0" y="6621140"/>
            <a:ext cx="2743200" cy="182880"/>
          </a:xfrm>
          <a:prstGeom prst="rect">
            <a:avLst/>
          </a:prstGeom>
        </p:spPr>
        <p:txBody>
          <a:bodyPr vert="horz" lIns="91440" tIns="0" rIns="91440" bIns="0" rtlCol="0" anchor="ctr"/>
          <a:lstStyle>
            <a:lvl1pPr algn="l">
              <a:defRPr sz="1600">
                <a:solidFill>
                  <a:schemeClr val="tx1">
                    <a:tint val="75000"/>
                  </a:schemeClr>
                </a:solidFill>
              </a:defRPr>
            </a:lvl1pPr>
          </a:lstStyle>
          <a:p>
            <a:r>
              <a:rPr lang="en-US"/>
              <a:t>October 18-19, 2023</a:t>
            </a:r>
            <a:endParaRPr lang="en-US" dirty="0"/>
          </a:p>
        </p:txBody>
      </p:sp>
      <p:sp>
        <p:nvSpPr>
          <p:cNvPr id="7" name="Footer Placeholder 6"/>
          <p:cNvSpPr>
            <a:spLocks noGrp="1"/>
          </p:cNvSpPr>
          <p:nvPr>
            <p:ph type="ftr" sz="quarter" idx="3"/>
          </p:nvPr>
        </p:nvSpPr>
        <p:spPr>
          <a:xfrm>
            <a:off x="4038600" y="6621140"/>
            <a:ext cx="4114800" cy="182880"/>
          </a:xfrm>
          <a:prstGeom prst="rect">
            <a:avLst/>
          </a:prstGeom>
        </p:spPr>
        <p:txBody>
          <a:bodyPr vert="horz" lIns="91440" tIns="0" rIns="91440" bIns="0" rtlCol="0" anchor="ctr"/>
          <a:lstStyle>
            <a:lvl1pPr algn="ctr">
              <a:defRPr sz="1600">
                <a:solidFill>
                  <a:schemeClr val="tx1">
                    <a:tint val="75000"/>
                  </a:schemeClr>
                </a:solidFill>
              </a:defRPr>
            </a:lvl1pPr>
          </a:lstStyle>
          <a:p>
            <a:r>
              <a:rPr lang="en-US"/>
              <a:t>TEMPO PLAR</a:t>
            </a:r>
          </a:p>
        </p:txBody>
      </p:sp>
      <p:sp>
        <p:nvSpPr>
          <p:cNvPr id="8" name="Slide Number Placeholder 7"/>
          <p:cNvSpPr>
            <a:spLocks noGrp="1"/>
          </p:cNvSpPr>
          <p:nvPr>
            <p:ph type="sldNum" sz="quarter" idx="4"/>
          </p:nvPr>
        </p:nvSpPr>
        <p:spPr>
          <a:xfrm>
            <a:off x="9448800" y="6621140"/>
            <a:ext cx="2743200" cy="182880"/>
          </a:xfrm>
          <a:prstGeom prst="rect">
            <a:avLst/>
          </a:prstGeom>
        </p:spPr>
        <p:txBody>
          <a:bodyPr vert="horz" lIns="91440" tIns="0" rIns="91440" bIns="0" rtlCol="0" anchor="ctr"/>
          <a:lstStyle>
            <a:lvl1pPr algn="r">
              <a:defRPr sz="1600">
                <a:solidFill>
                  <a:schemeClr val="tx1">
                    <a:tint val="75000"/>
                  </a:schemeClr>
                </a:solidFill>
              </a:defRPr>
            </a:lvl1pPr>
          </a:lstStyle>
          <a:p>
            <a:fld id="{8ED73442-08FF-4492-B0C7-9D805A86EDBE}" type="slidenum">
              <a:rPr lang="en-US" smtClean="0"/>
              <a:t>‹#›</a:t>
            </a:fld>
            <a:endParaRPr lang="en-US"/>
          </a:p>
        </p:txBody>
      </p:sp>
      <p:pic>
        <p:nvPicPr>
          <p:cNvPr id="11" name="Picture 10">
            <a:extLst>
              <a:ext uri="{FF2B5EF4-FFF2-40B4-BE49-F238E27FC236}">
                <a16:creationId xmlns:a16="http://schemas.microsoft.com/office/drawing/2014/main" id="{1EA48012-8F8F-4A53-ACB4-86D3AFF968E5}"/>
              </a:ext>
            </a:extLst>
          </p:cNvPr>
          <p:cNvPicPr>
            <a:picLocks noChangeAspect="1"/>
          </p:cNvPicPr>
          <p:nvPr/>
        </p:nvPicPr>
        <p:blipFill rotWithShape="1">
          <a:blip r:embed="rId18">
            <a:extLst>
              <a:ext uri="{28A0092B-C50C-407E-A947-70E740481C1C}">
                <a14:useLocalDpi xmlns:a14="http://schemas.microsoft.com/office/drawing/2010/main"/>
              </a:ext>
            </a:extLst>
          </a:blip>
          <a:srcRect l="-1" r="-1973" b="14120"/>
          <a:stretch/>
        </p:blipFill>
        <p:spPr>
          <a:xfrm>
            <a:off x="10056256" y="63058"/>
            <a:ext cx="932447" cy="907002"/>
          </a:xfrm>
          <a:prstGeom prst="rect">
            <a:avLst/>
          </a:prstGeom>
        </p:spPr>
      </p:pic>
    </p:spTree>
    <p:extLst>
      <p:ext uri="{BB962C8B-B14F-4D97-AF65-F5344CB8AC3E}">
        <p14:creationId xmlns:p14="http://schemas.microsoft.com/office/powerpoint/2010/main" val="115795360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eather.ndc.nasa.gov/tempo/green_paper.html"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tempo.si.edu/documents/TEMPO-Green-Paper-Mar2025-clean.pdf"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81CB24-5AD6-FFD2-60D9-B190667E390B}"/>
              </a:ext>
            </a:extLst>
          </p:cNvPr>
          <p:cNvSpPr txBox="1">
            <a:spLocks noChangeArrowheads="1"/>
          </p:cNvSpPr>
          <p:nvPr/>
        </p:nvSpPr>
        <p:spPr bwMode="auto">
          <a:xfrm>
            <a:off x="5184648" y="1435608"/>
            <a:ext cx="6400800" cy="3888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US" sz="3600" dirty="0">
                <a:solidFill>
                  <a:srgbClr val="000090"/>
                </a:solidFill>
                <a:latin typeface="Arial"/>
                <a:ea typeface="ヒラギノ角ゴ Pro W3"/>
                <a:cs typeface="Arial"/>
              </a:rPr>
              <a:t> TEMPO Ground Segment and Science Operations</a:t>
            </a:r>
            <a:endParaRPr lang="en-US" dirty="0">
              <a:solidFill>
                <a:srgbClr val="000090"/>
              </a:solidFill>
              <a:latin typeface="Arial"/>
              <a:ea typeface="ヒラギノ角ゴ Pro W3"/>
              <a:cs typeface="Arial"/>
            </a:endParaRPr>
          </a:p>
          <a:p>
            <a:pPr algn="r"/>
            <a:endParaRPr lang="en-US" dirty="0">
              <a:solidFill>
                <a:srgbClr val="000090"/>
              </a:solidFill>
              <a:latin typeface="Arial"/>
              <a:ea typeface="ヒラギノ角ゴ Pro W3"/>
              <a:cs typeface="Arial"/>
            </a:endParaRPr>
          </a:p>
          <a:p>
            <a:pPr algn="r"/>
            <a:r>
              <a:rPr lang="en-US" dirty="0">
                <a:solidFill>
                  <a:srgbClr val="000090"/>
                </a:solidFill>
                <a:latin typeface="Arial"/>
                <a:ea typeface="ヒラギノ角ゴ Pro W3"/>
                <a:cs typeface="Arial"/>
              </a:rPr>
              <a:t>Raid M. Suleiman, John C. Houck, John E. Davis, Lindsay P. </a:t>
            </a:r>
            <a:r>
              <a:rPr lang="en-US" dirty="0" err="1">
                <a:solidFill>
                  <a:srgbClr val="000090"/>
                </a:solidFill>
                <a:latin typeface="Arial"/>
                <a:ea typeface="ヒラギノ角ゴ Pro W3"/>
                <a:cs typeface="Arial"/>
              </a:rPr>
              <a:t>Yatsuhashi</a:t>
            </a:r>
            <a:r>
              <a:rPr lang="en-US" dirty="0">
                <a:solidFill>
                  <a:srgbClr val="000090"/>
                </a:solidFill>
                <a:latin typeface="Arial"/>
                <a:ea typeface="ヒラギノ角ゴ Pro W3"/>
                <a:cs typeface="Arial"/>
              </a:rPr>
              <a:t>, and Jean A. Fitzmaurice</a:t>
            </a:r>
            <a:endParaRPr lang="en-US" dirty="0"/>
          </a:p>
          <a:p>
            <a:pPr algn="r"/>
            <a:endParaRPr lang="en-US" dirty="0">
              <a:solidFill>
                <a:srgbClr val="000090"/>
              </a:solidFill>
              <a:latin typeface="Arial"/>
              <a:cs typeface="Arial"/>
            </a:endParaRPr>
          </a:p>
          <a:p>
            <a:pPr algn="r"/>
            <a:endParaRPr lang="en-US" dirty="0">
              <a:solidFill>
                <a:srgbClr val="000090"/>
              </a:solidFill>
              <a:latin typeface="Arial"/>
              <a:cs typeface="Arial"/>
            </a:endParaRPr>
          </a:p>
          <a:p>
            <a:pPr algn="r" eaLnBrk="1" hangingPunct="1">
              <a:spcBef>
                <a:spcPts val="800"/>
              </a:spcBef>
            </a:pPr>
            <a:r>
              <a:rPr lang="en-US" dirty="0">
                <a:solidFill>
                  <a:srgbClr val="000090"/>
                </a:solidFill>
                <a:latin typeface="Arial"/>
                <a:cs typeface="Arial"/>
              </a:rPr>
              <a:t>August 19, 2025</a:t>
            </a:r>
          </a:p>
        </p:txBody>
      </p:sp>
    </p:spTree>
    <p:extLst>
      <p:ext uri="{BB962C8B-B14F-4D97-AF65-F5344CB8AC3E}">
        <p14:creationId xmlns:p14="http://schemas.microsoft.com/office/powerpoint/2010/main" val="48736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CEE63-71CE-B55A-845E-A2F65A855D1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AA2C40-709C-2CF8-0E4E-64207E43ECE0}"/>
              </a:ext>
            </a:extLst>
          </p:cNvPr>
          <p:cNvSpPr>
            <a:spLocks noGrp="1"/>
          </p:cNvSpPr>
          <p:nvPr>
            <p:ph idx="1"/>
          </p:nvPr>
        </p:nvSpPr>
        <p:spPr>
          <a:xfrm>
            <a:off x="152400" y="1480457"/>
            <a:ext cx="11887200" cy="4719375"/>
          </a:xfrm>
        </p:spPr>
        <p:txBody>
          <a:bodyPr/>
          <a:lstStyle/>
          <a:p>
            <a:r>
              <a:rPr lang="en-US" sz="2400" dirty="0"/>
              <a:t>We continue to work with BAE to troubleshoot the 1553 bus issue and bring back the simulator into operational state.</a:t>
            </a:r>
            <a:br>
              <a:rPr lang="en-US" sz="2400" dirty="0"/>
            </a:br>
            <a:endParaRPr lang="en-US" sz="2400" dirty="0"/>
          </a:p>
          <a:p>
            <a:r>
              <a:rPr lang="en-US" sz="2100" dirty="0"/>
              <a:t>Our command loads have relied upon our </a:t>
            </a:r>
            <a:r>
              <a:rPr lang="en-US" sz="2100" b="1" dirty="0">
                <a:solidFill>
                  <a:srgbClr val="000090"/>
                </a:solidFill>
              </a:rPr>
              <a:t>previously validated</a:t>
            </a:r>
            <a:r>
              <a:rPr lang="en-US" sz="2100" b="1" dirty="0"/>
              <a:t> </a:t>
            </a:r>
            <a:r>
              <a:rPr lang="en-US" sz="2100" b="1" dirty="0">
                <a:solidFill>
                  <a:srgbClr val="000090"/>
                </a:solidFill>
              </a:rPr>
              <a:t>command blocks,</a:t>
            </a:r>
            <a:r>
              <a:rPr lang="en-US" sz="2100" dirty="0"/>
              <a:t> and we </a:t>
            </a:r>
            <a:r>
              <a:rPr lang="en-US" sz="1900" dirty="0"/>
              <a:t>have experienced</a:t>
            </a:r>
            <a:r>
              <a:rPr lang="en-US" sz="1900" b="1" dirty="0">
                <a:solidFill>
                  <a:schemeClr val="accent3">
                    <a:lumMod val="75000"/>
                  </a:schemeClr>
                </a:solidFill>
              </a:rPr>
              <a:t> no commanding errors using this approach</a:t>
            </a:r>
            <a:r>
              <a:rPr lang="en-US" sz="1900" b="1" dirty="0"/>
              <a:t>.</a:t>
            </a:r>
            <a:br>
              <a:rPr lang="en-US" sz="1900" b="1" dirty="0"/>
            </a:br>
            <a:endParaRPr lang="en-US" sz="1900" b="1" dirty="0"/>
          </a:p>
          <a:p>
            <a:r>
              <a:rPr lang="en-US" sz="2400" dirty="0"/>
              <a:t>We are ready and capable of performing special observations</a:t>
            </a:r>
          </a:p>
          <a:p>
            <a:pPr lvl="1"/>
            <a:r>
              <a:rPr lang="en-US" sz="2000" b="1" dirty="0">
                <a:solidFill>
                  <a:srgbClr val="FF0000"/>
                </a:solidFill>
              </a:rPr>
              <a:t>We require a minimum 2-week notification </a:t>
            </a:r>
            <a:r>
              <a:rPr lang="en-US" sz="2000" b="1" dirty="0">
                <a:solidFill>
                  <a:srgbClr val="000090"/>
                </a:solidFill>
              </a:rPr>
              <a:t>(form is available at the </a:t>
            </a:r>
            <a:r>
              <a:rPr lang="en-US" sz="2000" b="1" dirty="0">
                <a:solidFill>
                  <a:srgbClr val="000090"/>
                </a:solidFill>
                <a:hlinkClick r:id="rId2"/>
              </a:rPr>
              <a:t>Early Adopters website</a:t>
            </a:r>
            <a:r>
              <a:rPr lang="en-US" sz="2000" b="1" dirty="0">
                <a:solidFill>
                  <a:srgbClr val="000090"/>
                </a:solidFill>
              </a:rPr>
              <a:t>)</a:t>
            </a:r>
          </a:p>
          <a:p>
            <a:pPr lvl="1"/>
            <a:r>
              <a:rPr lang="en-US" sz="2000" dirty="0">
                <a:sym typeface="Wingdings" pitchFamily="2" charset="2"/>
              </a:rPr>
              <a:t>Complexity of the scan pattern coupled with the unavailability of the Simulator</a:t>
            </a:r>
            <a:br>
              <a:rPr lang="en-US" sz="1900" b="1" dirty="0"/>
            </a:br>
            <a:endParaRPr lang="en-US" sz="2000" dirty="0"/>
          </a:p>
          <a:p>
            <a:r>
              <a:rPr lang="en-US" sz="2400" dirty="0"/>
              <a:t>We encourage the science team to submit observation requests from the Green Paper. </a:t>
            </a:r>
          </a:p>
          <a:p>
            <a:pPr marL="0" indent="0">
              <a:buNone/>
            </a:pPr>
            <a:endParaRPr lang="en-US" sz="2400" dirty="0">
              <a:highlight>
                <a:srgbClr val="FFFF00"/>
              </a:highlight>
            </a:endParaRPr>
          </a:p>
        </p:txBody>
      </p:sp>
      <p:sp>
        <p:nvSpPr>
          <p:cNvPr id="3" name="Title 2">
            <a:extLst>
              <a:ext uri="{FF2B5EF4-FFF2-40B4-BE49-F238E27FC236}">
                <a16:creationId xmlns:a16="http://schemas.microsoft.com/office/drawing/2014/main" id="{AC18B0A5-0AE2-6D4E-741C-4D0B356D6D33}"/>
              </a:ext>
            </a:extLst>
          </p:cNvPr>
          <p:cNvSpPr>
            <a:spLocks noGrp="1"/>
          </p:cNvSpPr>
          <p:nvPr>
            <p:ph type="title"/>
          </p:nvPr>
        </p:nvSpPr>
        <p:spPr/>
        <p:txBody>
          <a:bodyPr/>
          <a:lstStyle/>
          <a:p>
            <a:r>
              <a:rPr lang="en-US" dirty="0">
                <a:solidFill>
                  <a:srgbClr val="D9D9D9"/>
                </a:solidFill>
                <a:latin typeface="Arial Rounded MT Bold" panose="020F0704030504030204" pitchFamily="34" charset="77"/>
              </a:rPr>
              <a:t>Summary</a:t>
            </a:r>
            <a:endParaRPr lang="en-US" dirty="0"/>
          </a:p>
        </p:txBody>
      </p:sp>
      <p:sp>
        <p:nvSpPr>
          <p:cNvPr id="8" name="Slide Number Placeholder 7">
            <a:extLst>
              <a:ext uri="{FF2B5EF4-FFF2-40B4-BE49-F238E27FC236}">
                <a16:creationId xmlns:a16="http://schemas.microsoft.com/office/drawing/2014/main" id="{BCC978CE-96EA-10BC-C236-FB606019FCBA}"/>
              </a:ext>
            </a:extLst>
          </p:cNvPr>
          <p:cNvSpPr>
            <a:spLocks noGrp="1"/>
          </p:cNvSpPr>
          <p:nvPr>
            <p:ph type="sldNum" sz="quarter" idx="12"/>
          </p:nvPr>
        </p:nvSpPr>
        <p:spPr/>
        <p:txBody>
          <a:bodyPr/>
          <a:lstStyle/>
          <a:p>
            <a:fld id="{8ED73442-08FF-4492-B0C7-9D805A86EDBE}" type="slidenum">
              <a:rPr lang="en-US" smtClean="0"/>
              <a:pPr/>
              <a:t>10</a:t>
            </a:fld>
            <a:endParaRPr lang="en-US"/>
          </a:p>
        </p:txBody>
      </p:sp>
    </p:spTree>
    <p:extLst>
      <p:ext uri="{BB962C8B-B14F-4D97-AF65-F5344CB8AC3E}">
        <p14:creationId xmlns:p14="http://schemas.microsoft.com/office/powerpoint/2010/main" val="15815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87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B8668-2125-676E-2E4C-14D6CB13DA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00D125-A308-FCFD-5C79-B6F595174CFE}"/>
              </a:ext>
            </a:extLst>
          </p:cNvPr>
          <p:cNvSpPr>
            <a:spLocks noGrp="1"/>
          </p:cNvSpPr>
          <p:nvPr>
            <p:ph type="title"/>
          </p:nvPr>
        </p:nvSpPr>
        <p:spPr/>
        <p:txBody>
          <a:bodyPr/>
          <a:lstStyle/>
          <a:p>
            <a:r>
              <a:rPr lang="en-US" dirty="0">
                <a:solidFill>
                  <a:srgbClr val="D9D9D9"/>
                </a:solidFill>
                <a:latin typeface="Arial Rounded MT Bold" panose="020F0704030504030204" pitchFamily="34" charset="77"/>
              </a:rPr>
              <a:t>Hourly and Optimized Scans</a:t>
            </a:r>
            <a:endParaRPr lang="en-US" dirty="0"/>
          </a:p>
        </p:txBody>
      </p:sp>
      <p:sp>
        <p:nvSpPr>
          <p:cNvPr id="8" name="Slide Number Placeholder 7">
            <a:extLst>
              <a:ext uri="{FF2B5EF4-FFF2-40B4-BE49-F238E27FC236}">
                <a16:creationId xmlns:a16="http://schemas.microsoft.com/office/drawing/2014/main" id="{53DB6399-367D-E6CF-3EB3-72502FB92736}"/>
              </a:ext>
            </a:extLst>
          </p:cNvPr>
          <p:cNvSpPr>
            <a:spLocks noGrp="1"/>
          </p:cNvSpPr>
          <p:nvPr>
            <p:ph type="sldNum" sz="quarter" idx="12"/>
          </p:nvPr>
        </p:nvSpPr>
        <p:spPr/>
        <p:txBody>
          <a:bodyPr/>
          <a:lstStyle/>
          <a:p>
            <a:fld id="{8ED73442-08FF-4492-B0C7-9D805A86EDBE}" type="slidenum">
              <a:rPr lang="en-US" smtClean="0"/>
              <a:pPr/>
              <a:t>12</a:t>
            </a:fld>
            <a:endParaRPr lang="en-US"/>
          </a:p>
        </p:txBody>
      </p:sp>
      <p:pic>
        <p:nvPicPr>
          <p:cNvPr id="2" name="Picture 1">
            <a:extLst>
              <a:ext uri="{FF2B5EF4-FFF2-40B4-BE49-F238E27FC236}">
                <a16:creationId xmlns:a16="http://schemas.microsoft.com/office/drawing/2014/main" id="{8D00412E-7305-586D-D800-56A9E56AF357}"/>
              </a:ext>
            </a:extLst>
          </p:cNvPr>
          <p:cNvPicPr>
            <a:picLocks noChangeAspect="1"/>
          </p:cNvPicPr>
          <p:nvPr/>
        </p:nvPicPr>
        <p:blipFill>
          <a:blip r:embed="rId2"/>
          <a:stretch>
            <a:fillRect/>
          </a:stretch>
        </p:blipFill>
        <p:spPr>
          <a:xfrm>
            <a:off x="3647552" y="998757"/>
            <a:ext cx="5864747" cy="5821143"/>
          </a:xfrm>
          <a:prstGeom prst="rect">
            <a:avLst/>
          </a:prstGeom>
        </p:spPr>
      </p:pic>
    </p:spTree>
    <p:extLst>
      <p:ext uri="{BB962C8B-B14F-4D97-AF65-F5344CB8AC3E}">
        <p14:creationId xmlns:p14="http://schemas.microsoft.com/office/powerpoint/2010/main" val="264959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01D7788-DA5C-A14F-B201-F6E92AF3089A}"/>
              </a:ext>
            </a:extLst>
          </p:cNvPr>
          <p:cNvSpPr txBox="1">
            <a:spLocks/>
          </p:cNvSpPr>
          <p:nvPr/>
        </p:nvSpPr>
        <p:spPr>
          <a:xfrm>
            <a:off x="2261190" y="74426"/>
            <a:ext cx="8410944" cy="809124"/>
          </a:xfrm>
          <a:prstGeom prst="rect">
            <a:avLst/>
          </a:prstGeom>
        </p:spPr>
        <p:txBody>
          <a:bodyPr anchor="ctr"/>
          <a:lstStyle>
            <a:lvl1pPr algn="ctr" defTabSz="609585" rtl="0" eaLnBrk="1" latinLnBrk="0" hangingPunct="1">
              <a:spcBef>
                <a:spcPct val="0"/>
              </a:spcBef>
              <a:buNone/>
              <a:defRPr sz="3600" b="0" kern="1200">
                <a:solidFill>
                  <a:schemeClr val="bg1"/>
                </a:solidFill>
                <a:latin typeface="+mn-lt"/>
                <a:ea typeface="+mj-ea"/>
                <a:cs typeface="+mj-cs"/>
              </a:defRPr>
            </a:lvl1pPr>
          </a:lstStyle>
          <a:p>
            <a:r>
              <a:rPr lang="en-US" dirty="0">
                <a:solidFill>
                  <a:srgbClr val="D9D9D9"/>
                </a:solidFill>
                <a:latin typeface="Arial Rounded MT Bold" panose="020F0704030504030204" pitchFamily="34" charset="77"/>
              </a:rPr>
              <a:t>Week in the life</a:t>
            </a:r>
            <a:endParaRPr lang="en-US" dirty="0"/>
          </a:p>
        </p:txBody>
      </p:sp>
      <p:graphicFrame>
        <p:nvGraphicFramePr>
          <p:cNvPr id="10" name="Table 9">
            <a:extLst>
              <a:ext uri="{FF2B5EF4-FFF2-40B4-BE49-F238E27FC236}">
                <a16:creationId xmlns:a16="http://schemas.microsoft.com/office/drawing/2014/main" id="{DD8033A9-BA62-B046-A68C-03362377D7DF}"/>
              </a:ext>
            </a:extLst>
          </p:cNvPr>
          <p:cNvGraphicFramePr>
            <a:graphicFrameLocks noGrp="1"/>
          </p:cNvGraphicFramePr>
          <p:nvPr>
            <p:extLst>
              <p:ext uri="{D42A27DB-BD31-4B8C-83A1-F6EECF244321}">
                <p14:modId xmlns:p14="http://schemas.microsoft.com/office/powerpoint/2010/main" val="622921616"/>
              </p:ext>
            </p:extLst>
          </p:nvPr>
        </p:nvGraphicFramePr>
        <p:xfrm>
          <a:off x="402770" y="1087581"/>
          <a:ext cx="11282157" cy="5970588"/>
        </p:xfrm>
        <a:graphic>
          <a:graphicData uri="http://schemas.openxmlformats.org/drawingml/2006/table">
            <a:tbl>
              <a:tblPr firstRow="1" firstCol="1" bandRow="1">
                <a:tableStyleId>{5C22544A-7EE6-4342-B048-85BDC9FD1C3A}</a:tableStyleId>
              </a:tblPr>
              <a:tblGrid>
                <a:gridCol w="1932967">
                  <a:extLst>
                    <a:ext uri="{9D8B030D-6E8A-4147-A177-3AD203B41FA5}">
                      <a16:colId xmlns:a16="http://schemas.microsoft.com/office/drawing/2014/main" val="2160701024"/>
                    </a:ext>
                  </a:extLst>
                </a:gridCol>
                <a:gridCol w="5419745">
                  <a:extLst>
                    <a:ext uri="{9D8B030D-6E8A-4147-A177-3AD203B41FA5}">
                      <a16:colId xmlns:a16="http://schemas.microsoft.com/office/drawing/2014/main" val="3900282521"/>
                    </a:ext>
                  </a:extLst>
                </a:gridCol>
                <a:gridCol w="3929445">
                  <a:extLst>
                    <a:ext uri="{9D8B030D-6E8A-4147-A177-3AD203B41FA5}">
                      <a16:colId xmlns:a16="http://schemas.microsoft.com/office/drawing/2014/main" val="553163220"/>
                    </a:ext>
                  </a:extLst>
                </a:gridCol>
              </a:tblGrid>
              <a:tr h="240193">
                <a:tc>
                  <a:txBody>
                    <a:bodyPr/>
                    <a:lstStyle/>
                    <a:p>
                      <a:pPr marL="0" marR="0" algn="ctr">
                        <a:spcBef>
                          <a:spcPts val="600"/>
                        </a:spcBef>
                        <a:spcAft>
                          <a:spcPts val="0"/>
                        </a:spcAft>
                      </a:pPr>
                      <a:r>
                        <a:rPr lang="en-US" sz="1400" kern="1200" dirty="0">
                          <a:effectLst/>
                          <a:latin typeface="Times New Roman" panose="02020603050405020304" pitchFamily="18" charset="0"/>
                          <a:ea typeface="Times New Roman" panose="02020603050405020304" pitchFamily="18" charset="0"/>
                        </a:rPr>
                        <a:t>Obs. Type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600"/>
                        </a:spcBef>
                        <a:spcAft>
                          <a:spcPts val="0"/>
                        </a:spcAft>
                      </a:pPr>
                      <a:r>
                        <a:rPr lang="en-US" sz="1400" kern="1200" dirty="0">
                          <a:effectLst/>
                        </a:rPr>
                        <a:t>Tasks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600"/>
                        </a:spcBef>
                        <a:spcAft>
                          <a:spcPts val="0"/>
                        </a:spcAft>
                      </a:pPr>
                      <a:r>
                        <a:rPr lang="en-US" sz="1600" dirty="0">
                          <a:effectLst/>
                          <a:latin typeface="Times New Roman" panose="02020603050405020304" pitchFamily="18" charset="0"/>
                          <a:ea typeface="Times New Roman" panose="02020603050405020304" pitchFamily="18" charset="0"/>
                        </a:rPr>
                        <a:t>Day</a:t>
                      </a:r>
                    </a:p>
                  </a:txBody>
                  <a:tcPr marL="68580" marR="68580" marT="0" marB="0"/>
                </a:tc>
                <a:extLst>
                  <a:ext uri="{0D108BD9-81ED-4DB2-BD59-A6C34878D82A}">
                    <a16:rowId xmlns:a16="http://schemas.microsoft.com/office/drawing/2014/main" val="2237981102"/>
                  </a:ext>
                </a:extLst>
              </a:tr>
              <a:tr h="317129">
                <a:tc rowSpan="2">
                  <a:txBody>
                    <a:bodyPr/>
                    <a:lstStyle/>
                    <a:p>
                      <a:pPr marL="0" marR="0" algn="ctr">
                        <a:lnSpc>
                          <a:spcPct val="200000"/>
                        </a:lnSpc>
                        <a:spcBef>
                          <a:spcPts val="600"/>
                        </a:spcBef>
                        <a:spcAft>
                          <a:spcPts val="0"/>
                        </a:spcAft>
                      </a:pPr>
                      <a:r>
                        <a:rPr lang="en-US" sz="1400" kern="1200" dirty="0">
                          <a:effectLst/>
                        </a:rPr>
                        <a:t>Non-Commanding</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Monitor instrument (all the time)</a:t>
                      </a:r>
                    </a:p>
                  </a:txBody>
                  <a:tcPr marL="68580" marR="68580" marT="0" marB="0"/>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Every day</a:t>
                      </a:r>
                    </a:p>
                  </a:txBody>
                  <a:tcPr marL="68580" marR="68580" marT="0" marB="0"/>
                </a:tc>
                <a:extLst>
                  <a:ext uri="{0D108BD9-81ED-4DB2-BD59-A6C34878D82A}">
                    <a16:rowId xmlns:a16="http://schemas.microsoft.com/office/drawing/2014/main" val="3737985630"/>
                  </a:ext>
                </a:extLst>
              </a:tr>
              <a:tr h="329274">
                <a:tc vMerge="1">
                  <a:txBody>
                    <a:bodyPr/>
                    <a:lstStyle/>
                    <a:p>
                      <a:pPr marL="0" marR="0" algn="l">
                        <a:spcBef>
                          <a:spcPts val="60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Display trending telemetry points (TPs) (all the time)</a:t>
                      </a:r>
                    </a:p>
                  </a:txBody>
                  <a:tcPr marL="68580" marR="68580" marT="0" marB="0"/>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Every day</a:t>
                      </a:r>
                    </a:p>
                  </a:txBody>
                  <a:tcPr marL="68580" marR="68580" marT="0" marB="0"/>
                </a:tc>
                <a:extLst>
                  <a:ext uri="{0D108BD9-81ED-4DB2-BD59-A6C34878D82A}">
                    <a16:rowId xmlns:a16="http://schemas.microsoft.com/office/drawing/2014/main" val="1673265545"/>
                  </a:ext>
                </a:extLst>
              </a:tr>
              <a:tr h="178143">
                <a:tc>
                  <a:txBody>
                    <a:bodyPr/>
                    <a:lstStyle/>
                    <a:p>
                      <a:pPr marL="0" marR="0" algn="ctr">
                        <a:lnSpc>
                          <a:spcPct val="200000"/>
                        </a:lnSpc>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l">
                        <a:lnSpc>
                          <a:spcPct val="150000"/>
                        </a:lnSpc>
                        <a:spcBef>
                          <a:spcPts val="0"/>
                        </a:spcBef>
                        <a:spcAft>
                          <a:spcPts val="0"/>
                        </a:spcAft>
                      </a:pPr>
                      <a:endParaRPr lang="en-US" sz="700" b="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l">
                        <a:lnSpc>
                          <a:spcPct val="150000"/>
                        </a:lnSpc>
                        <a:spcBef>
                          <a:spcPts val="0"/>
                        </a:spcBef>
                        <a:spcAft>
                          <a:spcPts val="0"/>
                        </a:spcAft>
                      </a:pPr>
                      <a:endParaRPr lang="en-US" sz="7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6617175"/>
                  </a:ext>
                </a:extLst>
              </a:tr>
              <a:tr h="317129">
                <a:tc rowSpan="10">
                  <a:txBody>
                    <a:bodyPr/>
                    <a:lstStyle/>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609585"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n-lt"/>
                          <a:ea typeface="+mn-ea"/>
                          <a:cs typeface="+mn-cs"/>
                        </a:rPr>
                        <a:t>Commanding</a:t>
                      </a: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Weekly obs. planning meeting</a:t>
                      </a: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Friday </a:t>
                      </a:r>
                    </a:p>
                  </a:txBody>
                  <a:tcPr marL="68580" marR="68580" marT="0" marB="0"/>
                </a:tc>
                <a:extLst>
                  <a:ext uri="{0D108BD9-81ED-4DB2-BD59-A6C34878D82A}">
                    <a16:rowId xmlns:a16="http://schemas.microsoft.com/office/drawing/2014/main" val="1974996902"/>
                  </a:ext>
                </a:extLst>
              </a:tr>
              <a:tr h="317129">
                <a:tc vMerge="1">
                  <a:txBody>
                    <a:bodyPr/>
                    <a:lstStyle/>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IOC receives </a:t>
                      </a:r>
                      <a:r>
                        <a:rPr lang="en-US" sz="1600" b="0" dirty="0">
                          <a:effectLst/>
                          <a:latin typeface="Times New Roman" panose="02020603050405020304" pitchFamily="18" charset="0"/>
                          <a:ea typeface="Times New Roman" panose="02020603050405020304" pitchFamily="18" charset="0"/>
                        </a:rPr>
                        <a:t>maneuver schedules and ephemeris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Monday</a:t>
                      </a:r>
                    </a:p>
                  </a:txBody>
                  <a:tcPr marL="68580" marR="68580" marT="0" marB="0"/>
                </a:tc>
                <a:extLst>
                  <a:ext uri="{0D108BD9-81ED-4DB2-BD59-A6C34878D82A}">
                    <a16:rowId xmlns:a16="http://schemas.microsoft.com/office/drawing/2014/main" val="1048705591"/>
                  </a:ext>
                </a:extLst>
              </a:tr>
              <a:tr h="317129">
                <a:tc vMerge="1">
                  <a:txBody>
                    <a:bodyPr/>
                    <a:lstStyle/>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SPDC produces scan planning tables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Monday</a:t>
                      </a:r>
                    </a:p>
                  </a:txBody>
                  <a:tcPr marL="68580" marR="68580" marT="0" marB="0"/>
                </a:tc>
                <a:extLst>
                  <a:ext uri="{0D108BD9-81ED-4DB2-BD59-A6C34878D82A}">
                    <a16:rowId xmlns:a16="http://schemas.microsoft.com/office/drawing/2014/main" val="251101119"/>
                  </a:ext>
                </a:extLst>
              </a:tr>
              <a:tr h="317129">
                <a:tc vMerge="1">
                  <a:txBody>
                    <a:bodyPr/>
                    <a:lstStyle/>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IOC generates the command load</a:t>
                      </a:r>
                    </a:p>
                  </a:txBody>
                  <a:tcPr marL="68580" marR="68580" marT="0" marB="0"/>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Monday</a:t>
                      </a:r>
                    </a:p>
                  </a:txBody>
                  <a:tcPr marL="68580" marR="68580" marT="0" marB="0"/>
                </a:tc>
                <a:extLst>
                  <a:ext uri="{0D108BD9-81ED-4DB2-BD59-A6C34878D82A}">
                    <a16:rowId xmlns:a16="http://schemas.microsoft.com/office/drawing/2014/main" val="3999695581"/>
                  </a:ext>
                </a:extLst>
              </a:tr>
              <a:tr h="317129">
                <a:tc vMerge="1">
                  <a:txBody>
                    <a:bodyPr/>
                    <a:lstStyle/>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IOC validates the command load on the simulator</a:t>
                      </a:r>
                      <a:endParaRPr lang="en-US" sz="1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Tuesday</a:t>
                      </a:r>
                    </a:p>
                  </a:txBody>
                  <a:tcPr marL="68580" marR="68580" marT="0" marB="0"/>
                </a:tc>
                <a:extLst>
                  <a:ext uri="{0D108BD9-81ED-4DB2-BD59-A6C34878D82A}">
                    <a16:rowId xmlns:a16="http://schemas.microsoft.com/office/drawing/2014/main" val="1187797551"/>
                  </a:ext>
                </a:extLst>
              </a:tr>
              <a:tr h="317129">
                <a:tc vMerge="1">
                  <a:txBody>
                    <a:bodyPr/>
                    <a:lstStyle/>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Command load is sent to Intelsat</a:t>
                      </a: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Wednesday</a:t>
                      </a:r>
                    </a:p>
                  </a:txBody>
                  <a:tcPr marL="68580" marR="68580" marT="0" marB="0"/>
                </a:tc>
                <a:extLst>
                  <a:ext uri="{0D108BD9-81ED-4DB2-BD59-A6C34878D82A}">
                    <a16:rowId xmlns:a16="http://schemas.microsoft.com/office/drawing/2014/main" val="2000262557"/>
                  </a:ext>
                </a:extLst>
              </a:tr>
              <a:tr h="317129">
                <a:tc vMerge="1">
                  <a:txBody>
                    <a:bodyPr/>
                    <a:lstStyle/>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Commands uploaded to the spacecraft </a:t>
                      </a: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Wednesday</a:t>
                      </a:r>
                    </a:p>
                  </a:txBody>
                  <a:tcPr marL="68580" marR="68580" marT="0" marB="0"/>
                </a:tc>
                <a:extLst>
                  <a:ext uri="{0D108BD9-81ED-4DB2-BD59-A6C34878D82A}">
                    <a16:rowId xmlns:a16="http://schemas.microsoft.com/office/drawing/2014/main" val="2832689836"/>
                  </a:ext>
                </a:extLst>
              </a:tr>
              <a:tr h="317129">
                <a:tc vMerge="1">
                  <a:txBody>
                    <a:bodyPr/>
                    <a:lstStyle/>
                    <a:p>
                      <a:endParaRPr lang="en-US"/>
                    </a:p>
                  </a:txBody>
                  <a:tcPr/>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CSM  starts</a:t>
                      </a:r>
                    </a:p>
                  </a:txBody>
                  <a:tcPr marL="68580" marR="68580" marT="0" marB="0"/>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@02:45 UTC Thursday</a:t>
                      </a:r>
                    </a:p>
                  </a:txBody>
                  <a:tcPr marL="68580" marR="68580" marT="0" marB="0"/>
                </a:tc>
                <a:extLst>
                  <a:ext uri="{0D108BD9-81ED-4DB2-BD59-A6C34878D82A}">
                    <a16:rowId xmlns:a16="http://schemas.microsoft.com/office/drawing/2014/main" val="2060575117"/>
                  </a:ext>
                </a:extLst>
              </a:tr>
              <a:tr h="317129">
                <a:tc vMerge="1">
                  <a:txBody>
                    <a:bodyPr/>
                    <a:lstStyle/>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Monitor instrument (all the time)</a:t>
                      </a:r>
                    </a:p>
                  </a:txBody>
                  <a:tcPr marL="68580" marR="68580" marT="0" marB="0"/>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Every day</a:t>
                      </a:r>
                    </a:p>
                  </a:txBody>
                  <a:tcPr marL="68580" marR="68580" marT="0" marB="0"/>
                </a:tc>
                <a:extLst>
                  <a:ext uri="{0D108BD9-81ED-4DB2-BD59-A6C34878D82A}">
                    <a16:rowId xmlns:a16="http://schemas.microsoft.com/office/drawing/2014/main" val="1062756789"/>
                  </a:ext>
                </a:extLst>
              </a:tr>
              <a:tr h="317129">
                <a:tc vMerge="1">
                  <a:txBody>
                    <a:bodyPr/>
                    <a:lstStyle/>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Display trending telemetry points (TPs) (all the time)</a:t>
                      </a:r>
                    </a:p>
                  </a:txBody>
                  <a:tcPr marL="68580" marR="68580" marT="0" marB="0"/>
                </a:tc>
                <a:tc>
                  <a:txBody>
                    <a:bodyPr/>
                    <a:lstStyle/>
                    <a:p>
                      <a:pPr marL="0" marR="0" lvl="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ea typeface="Times New Roman" panose="02020603050405020304" pitchFamily="18" charset="0"/>
                        </a:rPr>
                        <a:t>Every day</a:t>
                      </a:r>
                    </a:p>
                  </a:txBody>
                  <a:tcPr marL="68580" marR="68580" marT="0" marB="0"/>
                </a:tc>
                <a:extLst>
                  <a:ext uri="{0D108BD9-81ED-4DB2-BD59-A6C34878D82A}">
                    <a16:rowId xmlns:a16="http://schemas.microsoft.com/office/drawing/2014/main" val="850725995"/>
                  </a:ext>
                </a:extLst>
              </a:tr>
              <a:tr h="138736">
                <a:tc>
                  <a:txBody>
                    <a:bodyPr/>
                    <a:lstStyle/>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gridSpan="2">
                  <a:txBody>
                    <a:bodyPr/>
                    <a:lstStyle/>
                    <a:p>
                      <a:pPr marL="0" marR="0" indent="0" algn="l" defTabSz="609585" rtl="0" eaLnBrk="1" fontAlgn="auto" latinLnBrk="0" hangingPunct="1">
                        <a:lnSpc>
                          <a:spcPct val="150000"/>
                        </a:lnSpc>
                        <a:spcBef>
                          <a:spcPts val="600"/>
                        </a:spcBef>
                        <a:spcAft>
                          <a:spcPts val="0"/>
                        </a:spcAft>
                        <a:buClrTx/>
                        <a:buSzTx/>
                        <a:buFontTx/>
                        <a:buNone/>
                        <a:tabLst/>
                        <a:defRPr/>
                      </a:pPr>
                      <a:endParaRPr lang="en-US" sz="7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indent="0" algn="l" defTabSz="609585" rtl="0" eaLnBrk="1" fontAlgn="auto" latinLnBrk="0" hangingPunct="1">
                        <a:lnSpc>
                          <a:spcPct val="150000"/>
                        </a:lnSpc>
                        <a:spcBef>
                          <a:spcPts val="600"/>
                        </a:spcBef>
                        <a:spcAft>
                          <a:spcPts val="0"/>
                        </a:spcAft>
                        <a:buClrTx/>
                        <a:buSzTx/>
                        <a:buFontTx/>
                        <a:buNone/>
                        <a:tabLst/>
                        <a:defRPr/>
                      </a:pPr>
                      <a:endParaRPr lang="en-US" sz="7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33643981"/>
                  </a:ext>
                </a:extLst>
              </a:tr>
              <a:tr h="634258">
                <a:tc>
                  <a:txBody>
                    <a:bodyPr/>
                    <a:lstStyle/>
                    <a:p>
                      <a:pPr marL="0" marR="0" lvl="0" indent="0" algn="ctr" defTabSz="609585" rtl="0" eaLnBrk="1" fontAlgn="auto" latinLnBrk="0" hangingPunct="1">
                        <a:lnSpc>
                          <a:spcPct val="2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n-lt"/>
                          <a:ea typeface="+mn-ea"/>
                          <a:cs typeface="+mn-cs"/>
                        </a:rPr>
                        <a:t>Special Obs.</a:t>
                      </a: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Same as commanding, but requires more time for planning</a:t>
                      </a:r>
                    </a:p>
                    <a:p>
                      <a:pPr marL="0" marR="0" indent="0" algn="l" defTabSz="609585" rtl="0" eaLnBrk="1" fontAlgn="auto" latinLnBrk="0" hangingPunct="1">
                        <a:lnSpc>
                          <a:spcPct val="150000"/>
                        </a:lnSpc>
                        <a:spcBef>
                          <a:spcPts val="600"/>
                        </a:spcBef>
                        <a:spcAft>
                          <a:spcPts val="0"/>
                        </a:spcAft>
                        <a:buClrTx/>
                        <a:buSzTx/>
                        <a:buFontTx/>
                        <a:buNone/>
                        <a:tabLst/>
                        <a:defRPr/>
                      </a:pPr>
                      <a:r>
                        <a:rPr lang="en-US" sz="1600" b="0" dirty="0">
                          <a:effectLst/>
                          <a:latin typeface="Times New Roman" panose="02020603050405020304" pitchFamily="18" charset="0"/>
                        </a:rPr>
                        <a:t>SPDC produces scan planning tables tailored to the special obs.</a:t>
                      </a:r>
                      <a:endParaRPr lang="en-US" sz="1600" dirty="0">
                        <a:effectLst/>
                        <a:latin typeface="Times New Roman" panose="02020603050405020304" pitchFamily="18" charset="0"/>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b="1" dirty="0">
                          <a:solidFill>
                            <a:srgbClr val="FF0000"/>
                          </a:solidFill>
                          <a:effectLst/>
                          <a:latin typeface="Times New Roman" panose="02020603050405020304" pitchFamily="18" charset="0"/>
                          <a:ea typeface="Times New Roman" panose="02020603050405020304" pitchFamily="18" charset="0"/>
                        </a:rPr>
                        <a:t>MUST receive request 2 weeks in advance</a:t>
                      </a:r>
                    </a:p>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rPr>
                        <a:t>1 week planning</a:t>
                      </a:r>
                    </a:p>
                  </a:txBody>
                  <a:tcPr marL="68580" marR="68580" marT="0" marB="0"/>
                </a:tc>
                <a:extLst>
                  <a:ext uri="{0D108BD9-81ED-4DB2-BD59-A6C34878D82A}">
                    <a16:rowId xmlns:a16="http://schemas.microsoft.com/office/drawing/2014/main" val="2572248879"/>
                  </a:ext>
                </a:extLst>
              </a:tr>
              <a:tr h="162915">
                <a:tc>
                  <a:txBody>
                    <a:bodyPr/>
                    <a:lstStyle/>
                    <a:p>
                      <a:pPr marL="0" marR="0" algn="ctr">
                        <a:spcBef>
                          <a:spcPts val="60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l">
                        <a:spcBef>
                          <a:spcPts val="60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l">
                        <a:spcBef>
                          <a:spcPts val="60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4292868"/>
                  </a:ext>
                </a:extLst>
              </a:tr>
              <a:tr h="598480">
                <a:tc>
                  <a:txBody>
                    <a:bodyPr/>
                    <a:lstStyle/>
                    <a:p>
                      <a:pPr marL="0" marR="0" lvl="0" indent="0" algn="ctr" defTabSz="609585" rtl="0" eaLnBrk="1" fontAlgn="auto" latinLnBrk="0" hangingPunct="1">
                        <a:lnSpc>
                          <a:spcPct val="2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n-lt"/>
                          <a:ea typeface="+mn-ea"/>
                          <a:cs typeface="+mn-cs"/>
                        </a:rPr>
                        <a:t>Contingency Ops.</a:t>
                      </a:r>
                      <a:br>
                        <a:rPr kumimoji="0" lang="en-US" sz="700" b="1" i="0" u="none" strike="noStrike" kern="1200" cap="none" spc="0" normalizeH="0" baseline="0" noProof="0" dirty="0">
                          <a:ln>
                            <a:noFill/>
                          </a:ln>
                          <a:solidFill>
                            <a:prstClr val="white"/>
                          </a:solidFill>
                          <a:effectLst/>
                          <a:uLnTx/>
                          <a:uFillTx/>
                          <a:latin typeface="+mn-lt"/>
                          <a:ea typeface="+mn-ea"/>
                          <a:cs typeface="+mn-cs"/>
                        </a:rPr>
                      </a:br>
                      <a:endParaRPr kumimoji="0" lang="en-US" sz="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Follow written procedures</a:t>
                      </a:r>
                    </a:p>
                  </a:txBody>
                  <a:tcPr marL="68580" marR="68580" marT="0" marB="0"/>
                </a:tc>
                <a:tc>
                  <a:txBody>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Whenever it occurs</a:t>
                      </a:r>
                    </a:p>
                  </a:txBody>
                  <a:tcPr marL="68580" marR="68580" marT="0" marB="0"/>
                </a:tc>
                <a:extLst>
                  <a:ext uri="{0D108BD9-81ED-4DB2-BD59-A6C34878D82A}">
                    <a16:rowId xmlns:a16="http://schemas.microsoft.com/office/drawing/2014/main" val="2942591528"/>
                  </a:ext>
                </a:extLst>
              </a:tr>
            </a:tbl>
          </a:graphicData>
        </a:graphic>
      </p:graphicFrame>
    </p:spTree>
    <p:extLst>
      <p:ext uri="{BB962C8B-B14F-4D97-AF65-F5344CB8AC3E}">
        <p14:creationId xmlns:p14="http://schemas.microsoft.com/office/powerpoint/2010/main" val="2725533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01D7788-DA5C-A14F-B201-F6E92AF3089A}"/>
              </a:ext>
            </a:extLst>
          </p:cNvPr>
          <p:cNvSpPr txBox="1">
            <a:spLocks/>
          </p:cNvSpPr>
          <p:nvPr/>
        </p:nvSpPr>
        <p:spPr>
          <a:xfrm>
            <a:off x="1497496" y="74426"/>
            <a:ext cx="9174638" cy="809124"/>
          </a:xfrm>
          <a:prstGeom prst="rect">
            <a:avLst/>
          </a:prstGeom>
        </p:spPr>
        <p:txBody>
          <a:bodyPr anchor="ctr"/>
          <a:lstStyle>
            <a:lvl1pPr algn="ctr" defTabSz="609585" rtl="0" eaLnBrk="1" latinLnBrk="0" hangingPunct="1">
              <a:spcBef>
                <a:spcPct val="0"/>
              </a:spcBef>
              <a:buNone/>
              <a:defRPr sz="3600" b="0" kern="1200">
                <a:solidFill>
                  <a:schemeClr val="bg1"/>
                </a:solidFill>
                <a:latin typeface="+mn-lt"/>
                <a:ea typeface="+mj-ea"/>
                <a:cs typeface="+mj-cs"/>
              </a:defRPr>
            </a:lvl1pPr>
          </a:lstStyle>
          <a:p>
            <a:r>
              <a:rPr lang="en-US" dirty="0">
                <a:solidFill>
                  <a:srgbClr val="D9D9D9"/>
                </a:solidFill>
                <a:latin typeface="Arial Rounded MT Bold" panose="020F0704030504030204" pitchFamily="34" charset="77"/>
              </a:rPr>
              <a:t>Week in the life: Operations Schedule</a:t>
            </a:r>
            <a:endParaRPr lang="en-US" dirty="0"/>
          </a:p>
        </p:txBody>
      </p:sp>
      <p:graphicFrame>
        <p:nvGraphicFramePr>
          <p:cNvPr id="10" name="Table 9">
            <a:extLst>
              <a:ext uri="{FF2B5EF4-FFF2-40B4-BE49-F238E27FC236}">
                <a16:creationId xmlns:a16="http://schemas.microsoft.com/office/drawing/2014/main" id="{DD8033A9-BA62-B046-A68C-03362377D7DF}"/>
              </a:ext>
            </a:extLst>
          </p:cNvPr>
          <p:cNvGraphicFramePr>
            <a:graphicFrameLocks noGrp="1"/>
          </p:cNvGraphicFramePr>
          <p:nvPr>
            <p:extLst>
              <p:ext uri="{D42A27DB-BD31-4B8C-83A1-F6EECF244321}">
                <p14:modId xmlns:p14="http://schemas.microsoft.com/office/powerpoint/2010/main" val="402942768"/>
              </p:ext>
            </p:extLst>
          </p:nvPr>
        </p:nvGraphicFramePr>
        <p:xfrm>
          <a:off x="212189" y="1223061"/>
          <a:ext cx="11483625" cy="5104406"/>
        </p:xfrm>
        <a:graphic>
          <a:graphicData uri="http://schemas.openxmlformats.org/drawingml/2006/table">
            <a:tbl>
              <a:tblPr firstRow="1" firstCol="1" bandRow="1">
                <a:tableStyleId>{5C22544A-7EE6-4342-B048-85BDC9FD1C3A}</a:tableStyleId>
              </a:tblPr>
              <a:tblGrid>
                <a:gridCol w="1967485">
                  <a:extLst>
                    <a:ext uri="{9D8B030D-6E8A-4147-A177-3AD203B41FA5}">
                      <a16:colId xmlns:a16="http://schemas.microsoft.com/office/drawing/2014/main" val="2160701024"/>
                    </a:ext>
                  </a:extLst>
                </a:gridCol>
                <a:gridCol w="9516140">
                  <a:extLst>
                    <a:ext uri="{9D8B030D-6E8A-4147-A177-3AD203B41FA5}">
                      <a16:colId xmlns:a16="http://schemas.microsoft.com/office/drawing/2014/main" val="3900282521"/>
                    </a:ext>
                  </a:extLst>
                </a:gridCol>
              </a:tblGrid>
              <a:tr h="248050">
                <a:tc>
                  <a:txBody>
                    <a:bodyPr/>
                    <a:lstStyle/>
                    <a:p>
                      <a:pPr marL="0" marR="0" algn="ctr">
                        <a:spcBef>
                          <a:spcPts val="600"/>
                        </a:spcBef>
                        <a:spcAft>
                          <a:spcPts val="0"/>
                        </a:spcAft>
                      </a:pPr>
                      <a:r>
                        <a:rPr lang="en-US" sz="1400" kern="1200" dirty="0">
                          <a:effectLst/>
                          <a:latin typeface="Times New Roman" panose="02020603050405020304" pitchFamily="18" charset="0"/>
                          <a:ea typeface="Times New Roman" panose="02020603050405020304" pitchFamily="18" charset="0"/>
                        </a:rPr>
                        <a:t>Day</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600"/>
                        </a:spcBef>
                        <a:spcAft>
                          <a:spcPts val="0"/>
                        </a:spcAft>
                      </a:pPr>
                      <a:r>
                        <a:rPr lang="en-US" sz="1400" kern="1200" dirty="0">
                          <a:effectLst/>
                        </a:rPr>
                        <a:t>Tasks</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37981102"/>
                  </a:ext>
                </a:extLst>
              </a:tr>
              <a:tr h="308727">
                <a:tc rowSpan="4">
                  <a:txBody>
                    <a:bodyPr/>
                    <a:lstStyle/>
                    <a:p>
                      <a:pPr marL="0" marR="0" algn="ctr">
                        <a:lnSpc>
                          <a:spcPct val="200000"/>
                        </a:lnSpc>
                        <a:spcBef>
                          <a:spcPts val="600"/>
                        </a:spcBef>
                        <a:spcAft>
                          <a:spcPts val="0"/>
                        </a:spcAft>
                      </a:pPr>
                      <a:r>
                        <a:rPr lang="en-US" sz="1400" kern="1200" dirty="0">
                          <a:effectLst/>
                        </a:rPr>
                        <a:t>Monday</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500" b="0" dirty="0">
                          <a:effectLst/>
                          <a:latin typeface="Times New Roman" panose="02020603050405020304" pitchFamily="18" charset="0"/>
                          <a:ea typeface="Times New Roman" panose="02020603050405020304" pitchFamily="18" charset="0"/>
                        </a:rPr>
                        <a:t>Planning meeting to decide if normal or special observations</a:t>
                      </a:r>
                    </a:p>
                  </a:txBody>
                  <a:tcPr marL="68580" marR="68580" marT="0" marB="0"/>
                </a:tc>
                <a:extLst>
                  <a:ext uri="{0D108BD9-81ED-4DB2-BD59-A6C34878D82A}">
                    <a16:rowId xmlns:a16="http://schemas.microsoft.com/office/drawing/2014/main" val="3913968416"/>
                  </a:ext>
                </a:extLst>
              </a:tr>
              <a:tr h="308727">
                <a:tc vMerge="1">
                  <a:txBody>
                    <a:bodyPr/>
                    <a:lstStyle/>
                    <a:p>
                      <a:pPr marL="0" marR="0" algn="ctr">
                        <a:lnSpc>
                          <a:spcPct val="200000"/>
                        </a:lnSpc>
                        <a:spcBef>
                          <a:spcPts val="60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500" b="0" dirty="0">
                          <a:effectLst/>
                          <a:latin typeface="Times New Roman" panose="02020603050405020304" pitchFamily="18" charset="0"/>
                          <a:ea typeface="Times New Roman" panose="02020603050405020304" pitchFamily="18" charset="0"/>
                        </a:rPr>
                        <a:t>We get the maneuver schedules and ephemeris by 2:00 PM EST</a:t>
                      </a:r>
                    </a:p>
                  </a:txBody>
                  <a:tcPr marL="68580" marR="68580" marT="0" marB="0"/>
                </a:tc>
                <a:extLst>
                  <a:ext uri="{0D108BD9-81ED-4DB2-BD59-A6C34878D82A}">
                    <a16:rowId xmlns:a16="http://schemas.microsoft.com/office/drawing/2014/main" val="3737985630"/>
                  </a:ext>
                </a:extLst>
              </a:tr>
              <a:tr h="308727">
                <a:tc vMerge="1">
                  <a:txBody>
                    <a:bodyPr/>
                    <a:lstStyle/>
                    <a:p>
                      <a:pPr marL="0" marR="0" algn="l">
                        <a:spcBef>
                          <a:spcPts val="60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50000"/>
                        </a:lnSpc>
                        <a:spcBef>
                          <a:spcPts val="600"/>
                        </a:spcBef>
                        <a:spcAft>
                          <a:spcPts val="0"/>
                        </a:spcAft>
                      </a:pPr>
                      <a:r>
                        <a:rPr lang="en-US" sz="1500" b="0" i="0" dirty="0">
                          <a:effectLst/>
                          <a:latin typeface="Times New Roman" panose="02020603050405020304" pitchFamily="18" charset="0"/>
                          <a:ea typeface="Times New Roman" panose="02020603050405020304" pitchFamily="18" charset="0"/>
                        </a:rPr>
                        <a:t>The SPDC produces scan planning tables for the IOC</a:t>
                      </a:r>
                    </a:p>
                  </a:txBody>
                  <a:tcPr marL="73152" marR="68580" marT="0" marB="0">
                    <a:solidFill>
                      <a:schemeClr val="accent1">
                        <a:tint val="40000"/>
                      </a:schemeClr>
                    </a:solidFill>
                  </a:tcPr>
                </a:tc>
                <a:extLst>
                  <a:ext uri="{0D108BD9-81ED-4DB2-BD59-A6C34878D82A}">
                    <a16:rowId xmlns:a16="http://schemas.microsoft.com/office/drawing/2014/main" val="1673265545"/>
                  </a:ext>
                </a:extLst>
              </a:tr>
              <a:tr h="308727">
                <a:tc vMerge="1">
                  <a:txBody>
                    <a:bodyPr/>
                    <a:lstStyle/>
                    <a:p>
                      <a:pPr marL="0" marR="0" algn="l">
                        <a:spcBef>
                          <a:spcPts val="60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50000"/>
                        </a:lnSpc>
                        <a:spcBef>
                          <a:spcPts val="600"/>
                        </a:spcBef>
                        <a:spcAft>
                          <a:spcPts val="0"/>
                        </a:spcAft>
                      </a:pPr>
                      <a:r>
                        <a:rPr lang="en-US" sz="1500" b="0" dirty="0">
                          <a:effectLst/>
                          <a:latin typeface="Times New Roman" panose="02020603050405020304" pitchFamily="18" charset="0"/>
                          <a:ea typeface="Times New Roman" panose="02020603050405020304" pitchFamily="18" charset="0"/>
                        </a:rPr>
                        <a:t>The IOC generates the command load</a:t>
                      </a:r>
                    </a:p>
                  </a:txBody>
                  <a:tcPr marL="68580" marR="68580" marT="0" marB="0"/>
                </a:tc>
                <a:extLst>
                  <a:ext uri="{0D108BD9-81ED-4DB2-BD59-A6C34878D82A}">
                    <a16:rowId xmlns:a16="http://schemas.microsoft.com/office/drawing/2014/main" val="514578511"/>
                  </a:ext>
                </a:extLst>
              </a:tr>
              <a:tr h="184989">
                <a:tc>
                  <a:txBody>
                    <a:bodyPr/>
                    <a:lstStyle/>
                    <a:p>
                      <a:pPr marL="0" marR="0" algn="ctr">
                        <a:lnSpc>
                          <a:spcPct val="200000"/>
                        </a:lnSpc>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endParaRPr lang="en-US" sz="7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6617175"/>
                  </a:ext>
                </a:extLst>
              </a:tr>
              <a:tr h="329317">
                <a:tc>
                  <a:txBody>
                    <a:bodyPr/>
                    <a:lstStyle/>
                    <a:p>
                      <a:pPr marL="0" marR="0" lvl="0" indent="0" algn="ctr" defTabSz="609585"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n-lt"/>
                          <a:ea typeface="+mn-ea"/>
                          <a:cs typeface="+mn-cs"/>
                        </a:rPr>
                        <a:t>Tuesday</a:t>
                      </a: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The IOC validates the command load on the simulator</a:t>
                      </a:r>
                    </a:p>
                  </a:txBody>
                  <a:tcPr marL="68580" marR="68580" marT="0" marB="0"/>
                </a:tc>
                <a:extLst>
                  <a:ext uri="{0D108BD9-81ED-4DB2-BD59-A6C34878D82A}">
                    <a16:rowId xmlns:a16="http://schemas.microsoft.com/office/drawing/2014/main" val="1974996902"/>
                  </a:ext>
                </a:extLst>
              </a:tr>
              <a:tr h="144068">
                <a:tc>
                  <a:txBody>
                    <a:bodyPr/>
                    <a:lstStyle/>
                    <a:p>
                      <a:pPr marL="0" marR="0" lvl="0" indent="0" algn="ctr" defTabSz="609585" rtl="0" eaLnBrk="1" fontAlgn="auto" latinLnBrk="0" hangingPunct="1">
                        <a:lnSpc>
                          <a:spcPct val="100000"/>
                        </a:lnSpc>
                        <a:spcBef>
                          <a:spcPts val="60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endParaRPr lang="en-US" sz="7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33643981"/>
                  </a:ext>
                </a:extLst>
              </a:tr>
              <a:tr h="329317">
                <a:tc rowSpan="2">
                  <a:txBody>
                    <a:bodyPr/>
                    <a:lstStyle/>
                    <a:p>
                      <a:pPr marL="0" marR="0" lvl="0" indent="0" algn="ctr" defTabSz="609585" rtl="0" eaLnBrk="1" fontAlgn="auto" latinLnBrk="0" hangingPunct="1">
                        <a:lnSpc>
                          <a:spcPct val="2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n-lt"/>
                          <a:ea typeface="+mn-ea"/>
                          <a:cs typeface="+mn-cs"/>
                        </a:rPr>
                        <a:t>Wednesday</a:t>
                      </a: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The command load is sent to Intelsat</a:t>
                      </a:r>
                    </a:p>
                  </a:txBody>
                  <a:tcPr marL="68580" marR="68580" marT="0" marB="0"/>
                </a:tc>
                <a:extLst>
                  <a:ext uri="{0D108BD9-81ED-4DB2-BD59-A6C34878D82A}">
                    <a16:rowId xmlns:a16="http://schemas.microsoft.com/office/drawing/2014/main" val="2572248879"/>
                  </a:ext>
                </a:extLst>
              </a:tr>
              <a:tr h="329317">
                <a:tc vMerge="1">
                  <a:txBody>
                    <a:bodyPr/>
                    <a:lstStyle/>
                    <a:p>
                      <a:pPr marL="0" marR="0" algn="l">
                        <a:spcBef>
                          <a:spcPts val="60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609585" rtl="0" eaLnBrk="1" fontAlgn="auto" latinLnBrk="0" hangingPunct="1">
                        <a:lnSpc>
                          <a:spcPct val="15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It gets uploaded to the spacecraft that evening</a:t>
                      </a:r>
                    </a:p>
                  </a:txBody>
                  <a:tcPr marL="68580" marR="68580" marT="0" marB="0"/>
                </a:tc>
                <a:extLst>
                  <a:ext uri="{0D108BD9-81ED-4DB2-BD59-A6C34878D82A}">
                    <a16:rowId xmlns:a16="http://schemas.microsoft.com/office/drawing/2014/main" val="3240644424"/>
                  </a:ext>
                </a:extLst>
              </a:tr>
              <a:tr h="249423">
                <a:tc>
                  <a:txBody>
                    <a:bodyPr/>
                    <a:lstStyle/>
                    <a:p>
                      <a:pPr marL="0" marR="0" algn="ctr">
                        <a:spcBef>
                          <a:spcPts val="60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60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4292868"/>
                  </a:ext>
                </a:extLst>
              </a:tr>
              <a:tr h="310565">
                <a:tc rowSpan="4">
                  <a:txBody>
                    <a:bodyPr/>
                    <a:lstStyle/>
                    <a:p>
                      <a:pPr marL="0" marR="0" lvl="0" indent="0" algn="ctr" defTabSz="609585" rtl="0" eaLnBrk="1" fontAlgn="auto" latinLnBrk="0" hangingPunct="1">
                        <a:lnSpc>
                          <a:spcPct val="2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n-lt"/>
                          <a:ea typeface="+mn-ea"/>
                          <a:cs typeface="+mn-cs"/>
                        </a:rPr>
                        <a:t>Thursday</a:t>
                      </a: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The command load gets pushed to the instrument at 02:45 UTC.  At that point, the new CSM takes over.</a:t>
                      </a:r>
                    </a:p>
                  </a:txBody>
                  <a:tcPr marL="68580" marR="68580" marT="0" marB="0"/>
                </a:tc>
                <a:extLst>
                  <a:ext uri="{0D108BD9-81ED-4DB2-BD59-A6C34878D82A}">
                    <a16:rowId xmlns:a16="http://schemas.microsoft.com/office/drawing/2014/main" val="134349847"/>
                  </a:ext>
                </a:extLst>
              </a:tr>
              <a:tr h="249423">
                <a:tc vMerge="1">
                  <a:txBody>
                    <a:bodyPr/>
                    <a:lstStyle/>
                    <a:p>
                      <a:pPr marL="0" marR="0" algn="l">
                        <a:spcBef>
                          <a:spcPts val="60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609585" rtl="0" eaLnBrk="1" fontAlgn="auto" latinLnBrk="0" hangingPunct="1">
                        <a:lnSpc>
                          <a:spcPct val="10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The solar calibration happens around 04:00 UTC</a:t>
                      </a:r>
                    </a:p>
                  </a:txBody>
                  <a:tcPr marL="68580" marR="68580" marT="0" marB="0"/>
                </a:tc>
                <a:extLst>
                  <a:ext uri="{0D108BD9-81ED-4DB2-BD59-A6C34878D82A}">
                    <a16:rowId xmlns:a16="http://schemas.microsoft.com/office/drawing/2014/main" val="2186183991"/>
                  </a:ext>
                </a:extLst>
              </a:tr>
              <a:tr h="249423">
                <a:tc vMerge="1">
                  <a:txBody>
                    <a:bodyPr/>
                    <a:lstStyle/>
                    <a:p>
                      <a:pPr marL="0" marR="0" algn="l">
                        <a:spcBef>
                          <a:spcPts val="60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609585" rtl="0" eaLnBrk="1" fontAlgn="auto" latinLnBrk="0" hangingPunct="1">
                        <a:lnSpc>
                          <a:spcPct val="10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The first earth scan in the new CSM starts at roughly 11:00 UTC</a:t>
                      </a:r>
                    </a:p>
                  </a:txBody>
                  <a:tcPr marL="68580" marR="68580" marT="0" marB="0"/>
                </a:tc>
                <a:extLst>
                  <a:ext uri="{0D108BD9-81ED-4DB2-BD59-A6C34878D82A}">
                    <a16:rowId xmlns:a16="http://schemas.microsoft.com/office/drawing/2014/main" val="183811326"/>
                  </a:ext>
                </a:extLst>
              </a:tr>
              <a:tr h="249423">
                <a:tc vMerge="1">
                  <a:txBody>
                    <a:bodyPr/>
                    <a:lstStyle/>
                    <a:p>
                      <a:pPr marL="0" marR="0" algn="l">
                        <a:spcBef>
                          <a:spcPts val="60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609585" rtl="0" eaLnBrk="1" fontAlgn="auto" latinLnBrk="0" hangingPunct="1">
                        <a:lnSpc>
                          <a:spcPct val="10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We look for any issues in the new CSM</a:t>
                      </a:r>
                    </a:p>
                  </a:txBody>
                  <a:tcPr marL="68580" marR="68580" marT="0" marB="0"/>
                </a:tc>
                <a:extLst>
                  <a:ext uri="{0D108BD9-81ED-4DB2-BD59-A6C34878D82A}">
                    <a16:rowId xmlns:a16="http://schemas.microsoft.com/office/drawing/2014/main" val="906136514"/>
                  </a:ext>
                </a:extLst>
              </a:tr>
              <a:tr h="249423">
                <a:tc>
                  <a:txBody>
                    <a:bodyPr/>
                    <a:lstStyle/>
                    <a:p>
                      <a:pPr marL="0" marR="0" algn="l">
                        <a:spcBef>
                          <a:spcPts val="60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60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42591528"/>
                  </a:ext>
                </a:extLst>
              </a:tr>
              <a:tr h="249423">
                <a:tc>
                  <a:txBody>
                    <a:bodyPr/>
                    <a:lstStyle/>
                    <a:p>
                      <a:pPr marL="0" marR="0" lvl="0" indent="0" algn="ctr" defTabSz="609585" rtl="0" eaLnBrk="1" fontAlgn="auto" latinLnBrk="0" hangingPunct="1">
                        <a:lnSpc>
                          <a:spcPct val="2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n-lt"/>
                          <a:ea typeface="+mn-ea"/>
                          <a:cs typeface="+mn-cs"/>
                        </a:rPr>
                        <a:t>Friday</a:t>
                      </a:r>
                      <a:endPar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algn="l">
                        <a:spcBef>
                          <a:spcPts val="60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609585" rtl="0" eaLnBrk="1" fontAlgn="auto" latinLnBrk="0" hangingPunct="1">
                        <a:lnSpc>
                          <a:spcPct val="100000"/>
                        </a:lnSpc>
                        <a:spcBef>
                          <a:spcPts val="600"/>
                        </a:spcBef>
                        <a:spcAft>
                          <a:spcPts val="0"/>
                        </a:spcAft>
                        <a:buClrTx/>
                        <a:buSzTx/>
                        <a:buFontTx/>
                        <a:buNone/>
                        <a:tabLst/>
                        <a:defRPr/>
                      </a:pPr>
                      <a:r>
                        <a:rPr lang="en-US" sz="1600" dirty="0">
                          <a:effectLst/>
                          <a:latin typeface="Times New Roman" panose="02020603050405020304" pitchFamily="18" charset="0"/>
                          <a:ea typeface="Times New Roman" panose="02020603050405020304" pitchFamily="18" charset="0"/>
                        </a:rPr>
                        <a:t>We continue to monitor</a:t>
                      </a:r>
                    </a:p>
                  </a:txBody>
                  <a:tcPr marL="68580" marR="68580" marT="0" marB="0"/>
                </a:tc>
                <a:extLst>
                  <a:ext uri="{0D108BD9-81ED-4DB2-BD59-A6C34878D82A}">
                    <a16:rowId xmlns:a16="http://schemas.microsoft.com/office/drawing/2014/main" val="1737982367"/>
                  </a:ext>
                </a:extLst>
              </a:tr>
            </a:tbl>
          </a:graphicData>
        </a:graphic>
      </p:graphicFrame>
    </p:spTree>
    <p:extLst>
      <p:ext uri="{BB962C8B-B14F-4D97-AF65-F5344CB8AC3E}">
        <p14:creationId xmlns:p14="http://schemas.microsoft.com/office/powerpoint/2010/main" val="173238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49" y="137478"/>
            <a:ext cx="5972807" cy="638108"/>
          </a:xfrm>
        </p:spPr>
        <p:txBody>
          <a:bodyPr>
            <a:noAutofit/>
          </a:bodyPr>
          <a:lstStyle/>
          <a:p>
            <a:r>
              <a:rPr lang="en-US" sz="3600" dirty="0"/>
              <a:t>TEMPO Simulator</a:t>
            </a:r>
          </a:p>
        </p:txBody>
      </p:sp>
      <p:sp>
        <p:nvSpPr>
          <p:cNvPr id="5" name="TextBox 4"/>
          <p:cNvSpPr txBox="1"/>
          <p:nvPr/>
        </p:nvSpPr>
        <p:spPr>
          <a:xfrm>
            <a:off x="83457" y="1270391"/>
            <a:ext cx="3166467" cy="4616648"/>
          </a:xfrm>
          <a:prstGeom prst="rect">
            <a:avLst/>
          </a:prstGeom>
          <a:noFill/>
        </p:spPr>
        <p:txBody>
          <a:bodyPr wrap="square" rtlCol="0">
            <a:spAutoFit/>
          </a:bodyPr>
          <a:lstStyle/>
          <a:p>
            <a:pPr marL="0" lvl="1" indent="-274320">
              <a:buFont typeface="Wingdings" panose="05000000000000000000" pitchFamily="2" charset="2"/>
              <a:buChar char="§"/>
            </a:pPr>
            <a:r>
              <a:rPr lang="en-US" sz="2100" dirty="0">
                <a:ea typeface="Arial Narrow" charset="0"/>
                <a:cs typeface="Arial Narrow" charset="0"/>
              </a:rPr>
              <a:t>The TEMPO instrument simulator is used to </a:t>
            </a:r>
            <a:r>
              <a:rPr lang="en-US" sz="2100" dirty="0">
                <a:solidFill>
                  <a:srgbClr val="000090"/>
                </a:solidFill>
                <a:ea typeface="Arial Narrow" charset="0"/>
                <a:cs typeface="Arial Narrow" charset="0"/>
              </a:rPr>
              <a:t>validate command blocks</a:t>
            </a:r>
            <a:br>
              <a:rPr lang="en-US" sz="2100" dirty="0">
                <a:solidFill>
                  <a:srgbClr val="C00000"/>
                </a:solidFill>
                <a:ea typeface="Arial Narrow" charset="0"/>
                <a:cs typeface="Arial Narrow" charset="0"/>
              </a:rPr>
            </a:br>
            <a:endParaRPr lang="en-US" sz="2100" dirty="0">
              <a:ea typeface="Arial Narrow" charset="0"/>
              <a:cs typeface="Arial Narrow" charset="0"/>
            </a:endParaRPr>
          </a:p>
          <a:p>
            <a:pPr marL="0" lvl="1" indent="-274320">
              <a:buFont typeface="Wingdings" panose="05000000000000000000" pitchFamily="2" charset="2"/>
              <a:buChar char="§"/>
            </a:pPr>
            <a:r>
              <a:rPr lang="en-US" sz="2100" dirty="0">
                <a:ea typeface="Arial Narrow" charset="0"/>
                <a:cs typeface="Arial Narrow" charset="0"/>
              </a:rPr>
              <a:t>We have </a:t>
            </a:r>
            <a:r>
              <a:rPr lang="en-US" sz="2100" b="1" dirty="0">
                <a:solidFill>
                  <a:srgbClr val="000090"/>
                </a:solidFill>
                <a:ea typeface="Arial Narrow" charset="0"/>
                <a:cs typeface="Arial Narrow" charset="0"/>
              </a:rPr>
              <a:t>database of 1260 command blocks </a:t>
            </a:r>
            <a:r>
              <a:rPr lang="en-US" sz="2100" dirty="0">
                <a:ea typeface="Arial Narrow" charset="0"/>
                <a:cs typeface="Arial Narrow" charset="0"/>
              </a:rPr>
              <a:t>that have been </a:t>
            </a:r>
            <a:r>
              <a:rPr lang="en-US" sz="2100" b="1" dirty="0">
                <a:solidFill>
                  <a:srgbClr val="000090"/>
                </a:solidFill>
                <a:ea typeface="Arial Narrow" charset="0"/>
                <a:cs typeface="Arial Narrow" charset="0"/>
              </a:rPr>
              <a:t>validated on the simulator </a:t>
            </a:r>
            <a:br>
              <a:rPr lang="en-US" sz="2100" dirty="0">
                <a:ea typeface="Arial Narrow" charset="0"/>
                <a:cs typeface="Arial Narrow" charset="0"/>
              </a:rPr>
            </a:br>
            <a:endParaRPr lang="en-US" sz="2100" dirty="0">
              <a:ea typeface="Arial Narrow" charset="0"/>
              <a:cs typeface="Arial Narrow" charset="0"/>
            </a:endParaRPr>
          </a:p>
          <a:p>
            <a:pPr marL="0" lvl="1" indent="-274320">
              <a:buFont typeface="Wingdings" panose="05000000000000000000" pitchFamily="2" charset="2"/>
              <a:buChar char="§"/>
            </a:pPr>
            <a:r>
              <a:rPr lang="en-US" sz="2100" dirty="0">
                <a:ea typeface="Arial Narrow" charset="0"/>
                <a:cs typeface="Arial Narrow" charset="0"/>
              </a:rPr>
              <a:t>The command blocks perform East-to-West scans with varying durations from 6 minutes to 1 hour</a:t>
            </a:r>
          </a:p>
          <a:p>
            <a:pPr marL="800100" lvl="1" indent="-342900">
              <a:buFont typeface="Wingdings" panose="05000000000000000000" pitchFamily="2" charset="2"/>
              <a:buChar char="§"/>
            </a:pPr>
            <a:endParaRPr lang="en-US" sz="2100" dirty="0">
              <a:latin typeface="Arial Narrow" charset="0"/>
              <a:ea typeface="Arial Narrow" charset="0"/>
              <a:cs typeface="Arial Narrow" charset="0"/>
            </a:endParaRPr>
          </a:p>
        </p:txBody>
      </p:sp>
      <p:grpSp>
        <p:nvGrpSpPr>
          <p:cNvPr id="6" name="Group 5">
            <a:extLst>
              <a:ext uri="{FF2B5EF4-FFF2-40B4-BE49-F238E27FC236}">
                <a16:creationId xmlns:a16="http://schemas.microsoft.com/office/drawing/2014/main" id="{1E498DB7-6AF9-6EC7-B3CD-92B96E76F742}"/>
              </a:ext>
            </a:extLst>
          </p:cNvPr>
          <p:cNvGrpSpPr/>
          <p:nvPr/>
        </p:nvGrpSpPr>
        <p:grpSpPr>
          <a:xfrm>
            <a:off x="3249924" y="1073723"/>
            <a:ext cx="8858619" cy="4324350"/>
            <a:chOff x="1682381" y="1987550"/>
            <a:chExt cx="8858619" cy="432435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200" y="1987550"/>
              <a:ext cx="5765800" cy="43243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381" y="2476501"/>
              <a:ext cx="3052345" cy="2289259"/>
            </a:xfrm>
            <a:prstGeom prst="rect">
              <a:avLst/>
            </a:prstGeom>
          </p:spPr>
        </p:pic>
      </p:grpSp>
    </p:spTree>
    <p:extLst>
      <p:ext uri="{BB962C8B-B14F-4D97-AF65-F5344CB8AC3E}">
        <p14:creationId xmlns:p14="http://schemas.microsoft.com/office/powerpoint/2010/main" val="146774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33C6D0-24AF-C88D-DDA3-2B77BDC350F7}"/>
              </a:ext>
            </a:extLst>
          </p:cNvPr>
          <p:cNvSpPr>
            <a:spLocks noGrp="1"/>
          </p:cNvSpPr>
          <p:nvPr>
            <p:ph idx="1"/>
          </p:nvPr>
        </p:nvSpPr>
        <p:spPr>
          <a:xfrm>
            <a:off x="152400" y="1112856"/>
            <a:ext cx="11887200" cy="3962727"/>
          </a:xfrm>
        </p:spPr>
        <p:txBody>
          <a:bodyPr/>
          <a:lstStyle/>
          <a:p>
            <a:r>
              <a:rPr lang="en-US" sz="2100" dirty="0"/>
              <a:t>On October 22, 2024, the simulator developed an issue associated with the MIL-STD-1553 bus.  This issue is being tracked in Redmine #238</a:t>
            </a:r>
          </a:p>
          <a:p>
            <a:r>
              <a:rPr lang="en-US" sz="2100" dirty="0"/>
              <a:t>Since the first MIL-STD-1553 error, the simulator experienced the same error a number of other times, the latest on June 6, 2025. </a:t>
            </a:r>
          </a:p>
          <a:p>
            <a:r>
              <a:rPr lang="en-US" sz="2100" dirty="0"/>
              <a:t>BAE recommended we purchase a Bus Monitor to further diagnose and correct the issue. The Bus Monitor arrived on February 12, 2025</a:t>
            </a:r>
          </a:p>
          <a:p>
            <a:r>
              <a:rPr lang="en-US" sz="2100" dirty="0"/>
              <a:t>We are actively working with BAE to resolve the problem</a:t>
            </a:r>
          </a:p>
          <a:p>
            <a:pPr lvl="1"/>
            <a:r>
              <a:rPr lang="en-US" sz="1900" dirty="0"/>
              <a:t>Logs were provided to BAE </a:t>
            </a:r>
          </a:p>
          <a:p>
            <a:r>
              <a:rPr lang="en-US" sz="2100" dirty="0"/>
              <a:t>We have validated no additional command blocks since October 22, 2024.  Our command loads have relied upon our </a:t>
            </a:r>
            <a:r>
              <a:rPr lang="en-US" sz="2100" b="1" dirty="0">
                <a:solidFill>
                  <a:srgbClr val="000090"/>
                </a:solidFill>
              </a:rPr>
              <a:t>previously validated</a:t>
            </a:r>
            <a:r>
              <a:rPr lang="en-US" sz="2100" b="1" dirty="0"/>
              <a:t> </a:t>
            </a:r>
            <a:r>
              <a:rPr lang="en-US" sz="2100" b="1" dirty="0">
                <a:solidFill>
                  <a:srgbClr val="000090"/>
                </a:solidFill>
              </a:rPr>
              <a:t>command blocks</a:t>
            </a:r>
            <a:endParaRPr lang="en-US" sz="2100" dirty="0"/>
          </a:p>
          <a:p>
            <a:pPr lvl="1"/>
            <a:r>
              <a:rPr lang="en-US" sz="2000" dirty="0"/>
              <a:t> </a:t>
            </a:r>
            <a:r>
              <a:rPr lang="en-US" sz="1900" b="1" dirty="0">
                <a:solidFill>
                  <a:schemeClr val="accent3">
                    <a:lumMod val="75000"/>
                  </a:schemeClr>
                </a:solidFill>
              </a:rPr>
              <a:t>We have experienced no commanding errors using this approach</a:t>
            </a:r>
            <a:r>
              <a:rPr lang="en-US" sz="1900" b="1" dirty="0"/>
              <a:t>.</a:t>
            </a:r>
            <a:r>
              <a:rPr lang="en-US" sz="1900" dirty="0"/>
              <a:t> </a:t>
            </a:r>
          </a:p>
        </p:txBody>
      </p:sp>
      <p:sp>
        <p:nvSpPr>
          <p:cNvPr id="3" name="Title 2">
            <a:extLst>
              <a:ext uri="{FF2B5EF4-FFF2-40B4-BE49-F238E27FC236}">
                <a16:creationId xmlns:a16="http://schemas.microsoft.com/office/drawing/2014/main" id="{198791C5-3E58-3BFA-0332-FDBD4B5C1B41}"/>
              </a:ext>
            </a:extLst>
          </p:cNvPr>
          <p:cNvSpPr>
            <a:spLocks noGrp="1"/>
          </p:cNvSpPr>
          <p:nvPr>
            <p:ph type="title"/>
          </p:nvPr>
        </p:nvSpPr>
        <p:spPr/>
        <p:txBody>
          <a:bodyPr/>
          <a:lstStyle/>
          <a:p>
            <a:r>
              <a:rPr lang="en-US" dirty="0">
                <a:solidFill>
                  <a:srgbClr val="D9D9D9"/>
                </a:solidFill>
                <a:latin typeface="Arial Rounded MT Bold" panose="020F0704030504030204" pitchFamily="34" charset="77"/>
              </a:rPr>
              <a:t>Simulator Anomaly</a:t>
            </a:r>
            <a:endParaRPr lang="en-US" dirty="0"/>
          </a:p>
        </p:txBody>
      </p:sp>
      <p:sp>
        <p:nvSpPr>
          <p:cNvPr id="8" name="Slide Number Placeholder 7">
            <a:extLst>
              <a:ext uri="{FF2B5EF4-FFF2-40B4-BE49-F238E27FC236}">
                <a16:creationId xmlns:a16="http://schemas.microsoft.com/office/drawing/2014/main" id="{D99BBC9C-5089-D8B9-C97B-A9B979779972}"/>
              </a:ext>
            </a:extLst>
          </p:cNvPr>
          <p:cNvSpPr>
            <a:spLocks noGrp="1"/>
          </p:cNvSpPr>
          <p:nvPr>
            <p:ph type="sldNum" sz="quarter" idx="12"/>
          </p:nvPr>
        </p:nvSpPr>
        <p:spPr/>
        <p:txBody>
          <a:bodyPr/>
          <a:lstStyle/>
          <a:p>
            <a:fld id="{8ED73442-08FF-4492-B0C7-9D805A86EDBE}" type="slidenum">
              <a:rPr lang="en-US" smtClean="0"/>
              <a:pPr/>
              <a:t>5</a:t>
            </a:fld>
            <a:endParaRPr lang="en-US"/>
          </a:p>
        </p:txBody>
      </p:sp>
    </p:spTree>
    <p:extLst>
      <p:ext uri="{BB962C8B-B14F-4D97-AF65-F5344CB8AC3E}">
        <p14:creationId xmlns:p14="http://schemas.microsoft.com/office/powerpoint/2010/main" val="4422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8791C5-3E58-3BFA-0332-FDBD4B5C1B41}"/>
              </a:ext>
            </a:extLst>
          </p:cNvPr>
          <p:cNvSpPr>
            <a:spLocks noGrp="1"/>
          </p:cNvSpPr>
          <p:nvPr>
            <p:ph type="title"/>
          </p:nvPr>
        </p:nvSpPr>
        <p:spPr/>
        <p:txBody>
          <a:bodyPr/>
          <a:lstStyle/>
          <a:p>
            <a:r>
              <a:rPr lang="en-US" dirty="0">
                <a:solidFill>
                  <a:srgbClr val="D9D9D9"/>
                </a:solidFill>
                <a:latin typeface="Arial Rounded MT Bold" panose="020F0704030504030204" pitchFamily="34" charset="77"/>
              </a:rPr>
              <a:t>Hourly and Optimized Scans</a:t>
            </a:r>
            <a:endParaRPr lang="en-US" dirty="0"/>
          </a:p>
        </p:txBody>
      </p:sp>
      <p:sp>
        <p:nvSpPr>
          <p:cNvPr id="8" name="Slide Number Placeholder 7">
            <a:extLst>
              <a:ext uri="{FF2B5EF4-FFF2-40B4-BE49-F238E27FC236}">
                <a16:creationId xmlns:a16="http://schemas.microsoft.com/office/drawing/2014/main" id="{D99BBC9C-5089-D8B9-C97B-A9B979779972}"/>
              </a:ext>
            </a:extLst>
          </p:cNvPr>
          <p:cNvSpPr>
            <a:spLocks noGrp="1"/>
          </p:cNvSpPr>
          <p:nvPr>
            <p:ph type="sldNum" sz="quarter" idx="12"/>
          </p:nvPr>
        </p:nvSpPr>
        <p:spPr/>
        <p:txBody>
          <a:bodyPr/>
          <a:lstStyle/>
          <a:p>
            <a:fld id="{8ED73442-08FF-4492-B0C7-9D805A86EDBE}" type="slidenum">
              <a:rPr lang="en-US" smtClean="0"/>
              <a:pPr/>
              <a:t>6</a:t>
            </a:fld>
            <a:endParaRPr lang="en-US"/>
          </a:p>
        </p:txBody>
      </p:sp>
      <p:pic>
        <p:nvPicPr>
          <p:cNvPr id="10" name="Picture 9">
            <a:extLst>
              <a:ext uri="{FF2B5EF4-FFF2-40B4-BE49-F238E27FC236}">
                <a16:creationId xmlns:a16="http://schemas.microsoft.com/office/drawing/2014/main" id="{9E234084-72D8-18D4-F2AE-770335DF1B4A}"/>
              </a:ext>
            </a:extLst>
          </p:cNvPr>
          <p:cNvPicPr>
            <a:picLocks noChangeAspect="1"/>
          </p:cNvPicPr>
          <p:nvPr/>
        </p:nvPicPr>
        <p:blipFill>
          <a:blip r:embed="rId2"/>
          <a:stretch>
            <a:fillRect/>
          </a:stretch>
        </p:blipFill>
        <p:spPr>
          <a:xfrm>
            <a:off x="3341914" y="935187"/>
            <a:ext cx="5934529" cy="5868833"/>
          </a:xfrm>
          <a:prstGeom prst="rect">
            <a:avLst/>
          </a:prstGeom>
        </p:spPr>
      </p:pic>
    </p:spTree>
    <p:extLst>
      <p:ext uri="{BB962C8B-B14F-4D97-AF65-F5344CB8AC3E}">
        <p14:creationId xmlns:p14="http://schemas.microsoft.com/office/powerpoint/2010/main" val="294067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33C6D0-24AF-C88D-DDA3-2B77BDC350F7}"/>
              </a:ext>
            </a:extLst>
          </p:cNvPr>
          <p:cNvSpPr>
            <a:spLocks noGrp="1"/>
          </p:cNvSpPr>
          <p:nvPr>
            <p:ph idx="1"/>
          </p:nvPr>
        </p:nvSpPr>
        <p:spPr>
          <a:xfrm>
            <a:off x="152400" y="1143000"/>
            <a:ext cx="11887200" cy="5661020"/>
          </a:xfrm>
        </p:spPr>
        <p:txBody>
          <a:bodyPr/>
          <a:lstStyle/>
          <a:p>
            <a:r>
              <a:rPr lang="en-US" sz="2100" dirty="0"/>
              <a:t>Commanding:</a:t>
            </a:r>
          </a:p>
          <a:p>
            <a:pPr lvl="1"/>
            <a:r>
              <a:rPr lang="en-US" sz="1900" dirty="0">
                <a:solidFill>
                  <a:srgbClr val="000090"/>
                </a:solidFill>
              </a:rPr>
              <a:t>294,931 successful commands</a:t>
            </a:r>
            <a:r>
              <a:rPr lang="en-US" sz="1900" dirty="0"/>
              <a:t> executed by the instrument (excluding spacecraft generated IRU_BIASES commands)</a:t>
            </a:r>
          </a:p>
          <a:p>
            <a:pPr lvl="1"/>
            <a:r>
              <a:rPr lang="en-US" sz="1900" dirty="0">
                <a:solidFill>
                  <a:srgbClr val="FF0000"/>
                </a:solidFill>
              </a:rPr>
              <a:t>20 rejected </a:t>
            </a:r>
            <a:r>
              <a:rPr lang="en-US" sz="1900" dirty="0"/>
              <a:t>commands (all during commissioning and all caused by a </a:t>
            </a:r>
            <a:r>
              <a:rPr lang="en-US" sz="1900" dirty="0">
                <a:solidFill>
                  <a:srgbClr val="FF0000"/>
                </a:solidFill>
              </a:rPr>
              <a:t>spacecraft bug affecting TBL_UPLOAD </a:t>
            </a:r>
            <a:r>
              <a:rPr lang="en-US" sz="1900" dirty="0"/>
              <a:t>commands whose size fall on a 64-byte boundary)</a:t>
            </a:r>
          </a:p>
          <a:p>
            <a:r>
              <a:rPr lang="en-US" sz="2100" dirty="0"/>
              <a:t>We have had 10,597,114 radiance images</a:t>
            </a:r>
          </a:p>
          <a:p>
            <a:r>
              <a:rPr lang="en-US" sz="2100" dirty="0"/>
              <a:t>162 working diffuser images and 10 reference diffuser images</a:t>
            </a:r>
          </a:p>
          <a:p>
            <a:r>
              <a:rPr lang="en-US" sz="2100" dirty="0"/>
              <a:t>104,446 dark images</a:t>
            </a:r>
          </a:p>
          <a:p>
            <a:r>
              <a:rPr lang="en-US" sz="2100" dirty="0"/>
              <a:t>City light measurements – 3283 granules</a:t>
            </a:r>
          </a:p>
          <a:p>
            <a:pPr lvl="1"/>
            <a:r>
              <a:rPr lang="en-US" sz="1900" dirty="0"/>
              <a:t>West &amp; East Coast</a:t>
            </a:r>
            <a:r>
              <a:rPr lang="en-US" sz="1900" dirty="0">
                <a:solidFill>
                  <a:schemeClr val="bg1"/>
                </a:solidFill>
              </a:rPr>
              <a:t>: 7 days</a:t>
            </a:r>
          </a:p>
          <a:p>
            <a:pPr lvl="1"/>
            <a:r>
              <a:rPr lang="en-US" sz="1900" dirty="0"/>
              <a:t>Chicago and Houston</a:t>
            </a:r>
            <a:r>
              <a:rPr lang="en-US" sz="1900" dirty="0">
                <a:solidFill>
                  <a:schemeClr val="bg1"/>
                </a:solidFill>
              </a:rPr>
              <a:t>: 4 </a:t>
            </a:r>
          </a:p>
          <a:p>
            <a:pPr lvl="1"/>
            <a:r>
              <a:rPr lang="en-US" sz="1900" dirty="0"/>
              <a:t>Full FOR coverage</a:t>
            </a:r>
            <a:r>
              <a:rPr lang="en-US" sz="1900" dirty="0">
                <a:solidFill>
                  <a:schemeClr val="bg1"/>
                </a:solidFill>
              </a:rPr>
              <a:t>: 2 day</a:t>
            </a:r>
          </a:p>
          <a:p>
            <a:pPr lvl="1"/>
            <a:r>
              <a:rPr lang="en-US" sz="1900" dirty="0"/>
              <a:t>Partial FOR coverage</a:t>
            </a:r>
            <a:r>
              <a:rPr lang="en-US" sz="1900" dirty="0">
                <a:solidFill>
                  <a:schemeClr val="bg1"/>
                </a:solidFill>
              </a:rPr>
              <a:t>: </a:t>
            </a:r>
            <a:r>
              <a:rPr lang="en-US" sz="2000" dirty="0">
                <a:solidFill>
                  <a:schemeClr val="bg1"/>
                </a:solidFill>
              </a:rPr>
              <a:t>1 day</a:t>
            </a:r>
          </a:p>
          <a:p>
            <a:pPr lvl="1"/>
            <a:r>
              <a:rPr lang="en-US" sz="2000" dirty="0"/>
              <a:t>Aurora (tilt FOR north)</a:t>
            </a:r>
          </a:p>
        </p:txBody>
      </p:sp>
      <p:sp>
        <p:nvSpPr>
          <p:cNvPr id="3" name="Title 2">
            <a:extLst>
              <a:ext uri="{FF2B5EF4-FFF2-40B4-BE49-F238E27FC236}">
                <a16:creationId xmlns:a16="http://schemas.microsoft.com/office/drawing/2014/main" id="{198791C5-3E58-3BFA-0332-FDBD4B5C1B41}"/>
              </a:ext>
            </a:extLst>
          </p:cNvPr>
          <p:cNvSpPr>
            <a:spLocks noGrp="1"/>
          </p:cNvSpPr>
          <p:nvPr>
            <p:ph type="title"/>
          </p:nvPr>
        </p:nvSpPr>
        <p:spPr/>
        <p:txBody>
          <a:bodyPr/>
          <a:lstStyle/>
          <a:p>
            <a:r>
              <a:rPr lang="en-US" dirty="0">
                <a:solidFill>
                  <a:srgbClr val="D9D9D9"/>
                </a:solidFill>
                <a:latin typeface="Arial Rounded MT Bold" panose="020F0704030504030204" pitchFamily="34" charset="77"/>
              </a:rPr>
              <a:t>Commanding Summary</a:t>
            </a:r>
            <a:endParaRPr lang="en-US" dirty="0"/>
          </a:p>
        </p:txBody>
      </p:sp>
      <p:sp>
        <p:nvSpPr>
          <p:cNvPr id="8" name="Slide Number Placeholder 7">
            <a:extLst>
              <a:ext uri="{FF2B5EF4-FFF2-40B4-BE49-F238E27FC236}">
                <a16:creationId xmlns:a16="http://schemas.microsoft.com/office/drawing/2014/main" id="{D99BBC9C-5089-D8B9-C97B-A9B979779972}"/>
              </a:ext>
            </a:extLst>
          </p:cNvPr>
          <p:cNvSpPr>
            <a:spLocks noGrp="1"/>
          </p:cNvSpPr>
          <p:nvPr>
            <p:ph type="sldNum" sz="quarter" idx="12"/>
          </p:nvPr>
        </p:nvSpPr>
        <p:spPr/>
        <p:txBody>
          <a:bodyPr/>
          <a:lstStyle/>
          <a:p>
            <a:fld id="{8ED73442-08FF-4492-B0C7-9D805A86EDBE}" type="slidenum">
              <a:rPr lang="en-US" smtClean="0"/>
              <a:pPr/>
              <a:t>7</a:t>
            </a:fld>
            <a:endParaRPr lang="en-US"/>
          </a:p>
        </p:txBody>
      </p:sp>
    </p:spTree>
    <p:extLst>
      <p:ext uri="{BB962C8B-B14F-4D97-AF65-F5344CB8AC3E}">
        <p14:creationId xmlns:p14="http://schemas.microsoft.com/office/powerpoint/2010/main" val="287377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33C6D0-24AF-C88D-DDA3-2B77BDC350F7}"/>
              </a:ext>
            </a:extLst>
          </p:cNvPr>
          <p:cNvSpPr>
            <a:spLocks noGrp="1"/>
          </p:cNvSpPr>
          <p:nvPr>
            <p:ph idx="1"/>
          </p:nvPr>
        </p:nvSpPr>
        <p:spPr>
          <a:xfrm>
            <a:off x="152400" y="1107375"/>
            <a:ext cx="11887200" cy="5715000"/>
          </a:xfrm>
        </p:spPr>
        <p:txBody>
          <a:bodyPr/>
          <a:lstStyle/>
          <a:p>
            <a:r>
              <a:rPr lang="en-US" sz="2400" dirty="0"/>
              <a:t>SAFE Mode (</a:t>
            </a:r>
            <a:r>
              <a:rPr lang="en-US" sz="2400" b="1" dirty="0">
                <a:solidFill>
                  <a:srgbClr val="000090"/>
                </a:solidFill>
              </a:rPr>
              <a:t>none since January 24, 2024</a:t>
            </a:r>
            <a:r>
              <a:rPr lang="en-US" sz="2400" dirty="0"/>
              <a:t>)</a:t>
            </a:r>
          </a:p>
          <a:p>
            <a:pPr lvl="1"/>
            <a:r>
              <a:rPr lang="en-US" sz="2000" dirty="0"/>
              <a:t>September 8, 2023, due to an unscheduled maneuver by Intelsat that was not contained in the maneuver file (</a:t>
            </a:r>
            <a:r>
              <a:rPr lang="en-US" sz="2000" b="1" dirty="0">
                <a:solidFill>
                  <a:srgbClr val="00B050"/>
                </a:solidFill>
              </a:rPr>
              <a:t>not related to the instrument</a:t>
            </a:r>
            <a:r>
              <a:rPr lang="en-US" sz="2000" dirty="0"/>
              <a:t>).</a:t>
            </a:r>
          </a:p>
          <a:p>
            <a:pPr lvl="1"/>
            <a:r>
              <a:rPr lang="en-US" sz="2000" dirty="0"/>
              <a:t>January 24, 2024, due to change in IS40e pointing, caused by the failure of the GPSR1 (</a:t>
            </a:r>
            <a:r>
              <a:rPr lang="en-US" sz="2000" b="1" dirty="0">
                <a:solidFill>
                  <a:srgbClr val="00B050"/>
                </a:solidFill>
              </a:rPr>
              <a:t>not related to the instrument</a:t>
            </a:r>
            <a:r>
              <a:rPr lang="en-US" sz="2000" dirty="0"/>
              <a:t>). </a:t>
            </a:r>
          </a:p>
          <a:p>
            <a:r>
              <a:rPr lang="en-US" sz="2100" dirty="0">
                <a:solidFill>
                  <a:srgbClr val="000090"/>
                </a:solidFill>
              </a:rPr>
              <a:t>Scan mirror stopped advancing midway through scan: 11 times (2023-10-30, 2023-11-30, 2024-02-07, 2024-03-31, 2024-05-13, 2024-05-31, 2024-07-03, 2024-09-23, 2025-01-07, 2025-03-25, and 2025-04-07).</a:t>
            </a:r>
          </a:p>
          <a:p>
            <a:r>
              <a:rPr lang="en-US" sz="2100" dirty="0">
                <a:solidFill>
                  <a:srgbClr val="000090"/>
                </a:solidFill>
              </a:rPr>
              <a:t>UT_INVALID_TIME_CODE (46 times): This event is posted when a Time Code Update is received from the S/C, but the TCU message is invalid - it contains an invalid time value.</a:t>
            </a:r>
          </a:p>
          <a:p>
            <a:r>
              <a:rPr lang="en-US" sz="2100" dirty="0">
                <a:solidFill>
                  <a:srgbClr val="000090"/>
                </a:solidFill>
              </a:rPr>
              <a:t>CAL Wheel closed and CSM was stopped because of a GPSR issue: 2024-01-24 (resulting in SAFE mode), 2024-07-24, 2024-10-25, 2025-02-06, 2025-02-07, 2025-07-22, and 2025-07-31.</a:t>
            </a:r>
          </a:p>
        </p:txBody>
      </p:sp>
      <p:sp>
        <p:nvSpPr>
          <p:cNvPr id="3" name="Title 2">
            <a:extLst>
              <a:ext uri="{FF2B5EF4-FFF2-40B4-BE49-F238E27FC236}">
                <a16:creationId xmlns:a16="http://schemas.microsoft.com/office/drawing/2014/main" id="{198791C5-3E58-3BFA-0332-FDBD4B5C1B41}"/>
              </a:ext>
            </a:extLst>
          </p:cNvPr>
          <p:cNvSpPr>
            <a:spLocks noGrp="1"/>
          </p:cNvSpPr>
          <p:nvPr>
            <p:ph type="title"/>
          </p:nvPr>
        </p:nvSpPr>
        <p:spPr/>
        <p:txBody>
          <a:bodyPr/>
          <a:lstStyle/>
          <a:p>
            <a:r>
              <a:rPr lang="en-US" dirty="0">
                <a:solidFill>
                  <a:srgbClr val="D9D9D9"/>
                </a:solidFill>
                <a:latin typeface="Arial Rounded MT Bold" panose="020F0704030504030204" pitchFamily="34" charset="77"/>
              </a:rPr>
              <a:t>Anomalies &amp; Event Messages</a:t>
            </a:r>
            <a:endParaRPr lang="en-US" dirty="0"/>
          </a:p>
        </p:txBody>
      </p:sp>
      <p:sp>
        <p:nvSpPr>
          <p:cNvPr id="8" name="Slide Number Placeholder 7">
            <a:extLst>
              <a:ext uri="{FF2B5EF4-FFF2-40B4-BE49-F238E27FC236}">
                <a16:creationId xmlns:a16="http://schemas.microsoft.com/office/drawing/2014/main" id="{D99BBC9C-5089-D8B9-C97B-A9B979779972}"/>
              </a:ext>
            </a:extLst>
          </p:cNvPr>
          <p:cNvSpPr>
            <a:spLocks noGrp="1"/>
          </p:cNvSpPr>
          <p:nvPr>
            <p:ph type="sldNum" sz="quarter" idx="12"/>
          </p:nvPr>
        </p:nvSpPr>
        <p:spPr/>
        <p:txBody>
          <a:bodyPr/>
          <a:lstStyle/>
          <a:p>
            <a:fld id="{8ED73442-08FF-4492-B0C7-9D805A86EDBE}" type="slidenum">
              <a:rPr lang="en-US" smtClean="0"/>
              <a:pPr/>
              <a:t>8</a:t>
            </a:fld>
            <a:endParaRPr lang="en-US"/>
          </a:p>
        </p:txBody>
      </p:sp>
      <p:sp>
        <p:nvSpPr>
          <p:cNvPr id="4" name="Rectangle 3">
            <a:extLst>
              <a:ext uri="{FF2B5EF4-FFF2-40B4-BE49-F238E27FC236}">
                <a16:creationId xmlns:a16="http://schemas.microsoft.com/office/drawing/2014/main" id="{11DDED1B-7FC3-5FF3-0700-A4DD3DC95AC7}"/>
              </a:ext>
            </a:extLst>
          </p:cNvPr>
          <p:cNvSpPr/>
          <p:nvPr/>
        </p:nvSpPr>
        <p:spPr>
          <a:xfrm>
            <a:off x="360218" y="5705846"/>
            <a:ext cx="10972800" cy="911782"/>
          </a:xfrm>
          <a:prstGeom prst="rect">
            <a:avLst/>
          </a:prstGeom>
          <a:solidFill>
            <a:srgbClr val="FFFFCC"/>
          </a:solidFill>
          <a:ln>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dirty="0">
                <a:solidFill>
                  <a:schemeClr val="tx1"/>
                </a:solidFill>
              </a:rPr>
              <a:t>The anomalies did not affect operations or the quality of the science, except for when the instrument was in SAFE Mode. </a:t>
            </a:r>
          </a:p>
        </p:txBody>
      </p:sp>
    </p:spTree>
    <p:extLst>
      <p:ext uri="{BB962C8B-B14F-4D97-AF65-F5344CB8AC3E}">
        <p14:creationId xmlns:p14="http://schemas.microsoft.com/office/powerpoint/2010/main" val="376215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33C6D0-24AF-C88D-DDA3-2B77BDC350F7}"/>
              </a:ext>
            </a:extLst>
          </p:cNvPr>
          <p:cNvSpPr>
            <a:spLocks noGrp="1"/>
          </p:cNvSpPr>
          <p:nvPr>
            <p:ph idx="1"/>
          </p:nvPr>
        </p:nvSpPr>
        <p:spPr>
          <a:xfrm>
            <a:off x="0" y="1031287"/>
            <a:ext cx="12039600" cy="5148229"/>
          </a:xfrm>
        </p:spPr>
        <p:txBody>
          <a:bodyPr/>
          <a:lstStyle/>
          <a:p>
            <a:r>
              <a:rPr lang="en-US" sz="2100" dirty="0"/>
              <a:t>The green Paper is available here </a:t>
            </a:r>
            <a:r>
              <a:rPr lang="en-US" sz="2100" dirty="0">
                <a:hlinkClick r:id="rId2"/>
              </a:rPr>
              <a:t>https://tempo.si.edu/documents/TEMPO-Green-Paper-Mar2025-clean.pdf</a:t>
            </a:r>
            <a:endParaRPr lang="en-US" sz="2100" dirty="0"/>
          </a:p>
          <a:p>
            <a:r>
              <a:rPr lang="en-US" sz="2100" dirty="0"/>
              <a:t>Covered by hourly scans</a:t>
            </a:r>
          </a:p>
          <a:p>
            <a:pPr lvl="1"/>
            <a:r>
              <a:rPr lang="en-US" sz="1700" dirty="0">
                <a:sym typeface="Wingdings" pitchFamily="2" charset="2"/>
              </a:rPr>
              <a:t>Foliage studies</a:t>
            </a:r>
          </a:p>
          <a:p>
            <a:pPr lvl="1"/>
            <a:r>
              <a:rPr lang="en-US" sz="1700" dirty="0"/>
              <a:t>Air pollution from oil and gas fields</a:t>
            </a:r>
          </a:p>
          <a:p>
            <a:pPr lvl="1"/>
            <a:r>
              <a:rPr lang="en-US" sz="1700" dirty="0"/>
              <a:t>Ship tracks, drilling platform plumes, and other concentrated sources</a:t>
            </a:r>
          </a:p>
          <a:p>
            <a:pPr lvl="1"/>
            <a:r>
              <a:rPr lang="en-US" sz="1700" dirty="0"/>
              <a:t>Regional and local transport of pollutants</a:t>
            </a:r>
          </a:p>
          <a:p>
            <a:pPr lvl="1"/>
            <a:r>
              <a:rPr lang="en-US" sz="1700" dirty="0"/>
              <a:t>Transboundary pollution gradients</a:t>
            </a:r>
          </a:p>
          <a:p>
            <a:pPr lvl="1"/>
            <a:r>
              <a:rPr lang="en-US" sz="1700" dirty="0"/>
              <a:t>Tracking short-term public health outcomes using high-resolution TEMPO data</a:t>
            </a:r>
          </a:p>
          <a:p>
            <a:pPr lvl="1"/>
            <a:r>
              <a:rPr lang="en-US" sz="1700" dirty="0"/>
              <a:t>Observing NO2 pollution inequality in North American cities</a:t>
            </a:r>
          </a:p>
          <a:p>
            <a:pPr lvl="1"/>
            <a:r>
              <a:rPr lang="en-US" sz="1700" dirty="0"/>
              <a:t>Examining impacts of warehouse density on Inland Empire Air Quality</a:t>
            </a:r>
          </a:p>
          <a:p>
            <a:pPr lvl="1"/>
            <a:r>
              <a:rPr lang="en-US" sz="1700" dirty="0"/>
              <a:t>Spatial inhomogeneities of NO2 and HCHO over urban areas</a:t>
            </a:r>
          </a:p>
          <a:p>
            <a:pPr lvl="1"/>
            <a:r>
              <a:rPr lang="en-US" sz="1700" dirty="0"/>
              <a:t>Lightning Nox</a:t>
            </a:r>
          </a:p>
          <a:p>
            <a:pPr lvl="1"/>
            <a:r>
              <a:rPr lang="en-US" sz="1700" dirty="0"/>
              <a:t>Cloud field correlation with pollution</a:t>
            </a:r>
          </a:p>
          <a:p>
            <a:pPr lvl="1"/>
            <a:r>
              <a:rPr lang="en-US" sz="1700" dirty="0"/>
              <a:t>TEMPO Validation during the May-June 2024 Satellite Coastal and Oceanic Atmospheric Pollution Experiment 2 (SCOAPE-II) Gulf of Mexico Cruise</a:t>
            </a:r>
          </a:p>
          <a:p>
            <a:pPr marL="0" indent="0">
              <a:buNone/>
            </a:pPr>
            <a:endParaRPr lang="en-US" sz="2400" dirty="0">
              <a:highlight>
                <a:srgbClr val="FFFF00"/>
              </a:highlight>
            </a:endParaRPr>
          </a:p>
        </p:txBody>
      </p:sp>
      <p:sp>
        <p:nvSpPr>
          <p:cNvPr id="3" name="Title 2">
            <a:extLst>
              <a:ext uri="{FF2B5EF4-FFF2-40B4-BE49-F238E27FC236}">
                <a16:creationId xmlns:a16="http://schemas.microsoft.com/office/drawing/2014/main" id="{198791C5-3E58-3BFA-0332-FDBD4B5C1B41}"/>
              </a:ext>
            </a:extLst>
          </p:cNvPr>
          <p:cNvSpPr>
            <a:spLocks noGrp="1"/>
          </p:cNvSpPr>
          <p:nvPr>
            <p:ph type="title"/>
          </p:nvPr>
        </p:nvSpPr>
        <p:spPr/>
        <p:txBody>
          <a:bodyPr/>
          <a:lstStyle/>
          <a:p>
            <a:r>
              <a:rPr lang="en-US" dirty="0">
                <a:solidFill>
                  <a:srgbClr val="D9D9D9"/>
                </a:solidFill>
                <a:latin typeface="Arial Rounded MT Bold" panose="020F0704030504030204" pitchFamily="34" charset="77"/>
              </a:rPr>
              <a:t>Green Paper Potential Observations</a:t>
            </a:r>
            <a:endParaRPr lang="en-US" dirty="0"/>
          </a:p>
        </p:txBody>
      </p:sp>
      <p:sp>
        <p:nvSpPr>
          <p:cNvPr id="8" name="Slide Number Placeholder 7">
            <a:extLst>
              <a:ext uri="{FF2B5EF4-FFF2-40B4-BE49-F238E27FC236}">
                <a16:creationId xmlns:a16="http://schemas.microsoft.com/office/drawing/2014/main" id="{D99BBC9C-5089-D8B9-C97B-A9B979779972}"/>
              </a:ext>
            </a:extLst>
          </p:cNvPr>
          <p:cNvSpPr>
            <a:spLocks noGrp="1"/>
          </p:cNvSpPr>
          <p:nvPr>
            <p:ph type="sldNum" sz="quarter" idx="12"/>
          </p:nvPr>
        </p:nvSpPr>
        <p:spPr/>
        <p:txBody>
          <a:bodyPr/>
          <a:lstStyle/>
          <a:p>
            <a:fld id="{8ED73442-08FF-4492-B0C7-9D805A86EDBE}" type="slidenum">
              <a:rPr lang="en-US" smtClean="0"/>
              <a:pPr/>
              <a:t>9</a:t>
            </a:fld>
            <a:endParaRPr lang="en-US"/>
          </a:p>
        </p:txBody>
      </p:sp>
      <p:sp>
        <p:nvSpPr>
          <p:cNvPr id="2" name="Rectangle 1">
            <a:extLst>
              <a:ext uri="{FF2B5EF4-FFF2-40B4-BE49-F238E27FC236}">
                <a16:creationId xmlns:a16="http://schemas.microsoft.com/office/drawing/2014/main" id="{76915564-A19E-1340-8F2B-805B7674EB5A}"/>
              </a:ext>
            </a:extLst>
          </p:cNvPr>
          <p:cNvSpPr/>
          <p:nvPr/>
        </p:nvSpPr>
        <p:spPr>
          <a:xfrm>
            <a:off x="830664" y="6235102"/>
            <a:ext cx="10972800" cy="568918"/>
          </a:xfrm>
          <a:prstGeom prst="rect">
            <a:avLst/>
          </a:prstGeom>
          <a:solidFill>
            <a:srgbClr val="FFFFCC"/>
          </a:solidFill>
          <a:ln>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dirty="0">
                <a:solidFill>
                  <a:schemeClr val="tx1"/>
                </a:solidFill>
              </a:rPr>
              <a:t>We encourage you to submit observation request from the Green Paper</a:t>
            </a:r>
          </a:p>
        </p:txBody>
      </p:sp>
      <p:sp>
        <p:nvSpPr>
          <p:cNvPr id="4" name="TextBox 3">
            <a:extLst>
              <a:ext uri="{FF2B5EF4-FFF2-40B4-BE49-F238E27FC236}">
                <a16:creationId xmlns:a16="http://schemas.microsoft.com/office/drawing/2014/main" id="{C877AC81-4A2E-129E-AABC-4BE2B8E97CFB}"/>
              </a:ext>
            </a:extLst>
          </p:cNvPr>
          <p:cNvSpPr txBox="1"/>
          <p:nvPr/>
        </p:nvSpPr>
        <p:spPr>
          <a:xfrm>
            <a:off x="8724406" y="2351314"/>
            <a:ext cx="3079058" cy="830997"/>
          </a:xfrm>
          <a:prstGeom prst="rect">
            <a:avLst/>
          </a:prstGeom>
          <a:noFill/>
        </p:spPr>
        <p:txBody>
          <a:bodyPr wrap="square" rtlCol="0">
            <a:spAutoFit/>
          </a:bodyPr>
          <a:lstStyle/>
          <a:p>
            <a:r>
              <a:rPr lang="en-US" b="1" dirty="0">
                <a:solidFill>
                  <a:srgbClr val="000090"/>
                </a:solidFill>
              </a:rPr>
              <a:t>See TEMPO Special Observations Poster </a:t>
            </a:r>
          </a:p>
        </p:txBody>
      </p:sp>
    </p:spTree>
    <p:extLst>
      <p:ext uri="{BB962C8B-B14F-4D97-AF65-F5344CB8AC3E}">
        <p14:creationId xmlns:p14="http://schemas.microsoft.com/office/powerpoint/2010/main" val="3363381481"/>
      </p:ext>
    </p:extLst>
  </p:cSld>
  <p:clrMapOvr>
    <a:masterClrMapping/>
  </p:clrMapOvr>
</p:sld>
</file>

<file path=ppt/theme/theme1.xml><?xml version="1.0" encoding="utf-8"?>
<a:theme xmlns:a="http://schemas.openxmlformats.org/drawingml/2006/main" name="TEMPO Wide ORR MR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O Wide ORR MRR" id="{3095EFA4-4A62-43F9-994D-2ED38E1FAE00}" vid="{3ACF80F2-EEEA-4067-AD42-EC1E0DEF0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81C547C81D5641B2853B35EF8DF0A7" ma:contentTypeVersion="21" ma:contentTypeDescription="Create a new document." ma:contentTypeScope="" ma:versionID="fbc1443a80eba03d2b7c64c39ce3083f">
  <xsd:schema xmlns:xsd="http://www.w3.org/2001/XMLSchema" xmlns:xs="http://www.w3.org/2001/XMLSchema" xmlns:p="http://schemas.microsoft.com/office/2006/metadata/properties" xmlns:ns2="7d583c83-7f40-41e3-9f74-efc4f9579d08" xmlns:ns3="08da2995-e90b-4438-a7b0-7509e933bd92" xmlns:ns4="d900e117-17a0-4b24-9e47-511ef1d02c43" targetNamespace="http://schemas.microsoft.com/office/2006/metadata/properties" ma:root="true" ma:fieldsID="5930eca57c3a5ff832850ba66bf71d3c" ns2:_="" ns3:_="" ns4:_="">
    <xsd:import namespace="7d583c83-7f40-41e3-9f74-efc4f9579d08"/>
    <xsd:import namespace="08da2995-e90b-4438-a7b0-7509e933bd92"/>
    <xsd:import namespace="d900e117-17a0-4b24-9e47-511ef1d02c43"/>
    <xsd:element name="properties">
      <xsd:complexType>
        <xsd:sequence>
          <xsd:element name="documentManagement">
            <xsd:complexType>
              <xsd:all>
                <xsd:element ref="ns2:Owner" minOccurs="0"/>
                <xsd:element ref="ns2:Data_x0020_Classification" minOccurs="0"/>
                <xsd:element ref="ns2:Handle" minOccurs="0"/>
                <xsd:element ref="ns2:Original_x0020_Filename" minOccurs="0"/>
                <xsd:element ref="ns2:Corporate_x0020_Author" minOccurs="0"/>
                <xsd:element ref="ns2:Creation_x0020_Date" minOccurs="0"/>
                <xsd:element ref="ns2:Summary" minOccurs="0"/>
                <xsd:element ref="ns3:MediaServiceMetadata" minOccurs="0"/>
                <xsd:element ref="ns3:MediaServiceFastMetadata" minOccurs="0"/>
                <xsd:element ref="ns3:MediaLengthInSecond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583c83-7f40-41e3-9f74-efc4f9579d08" elementFormDefault="qualified">
    <xsd:import namespace="http://schemas.microsoft.com/office/2006/documentManagement/types"/>
    <xsd:import namespace="http://schemas.microsoft.com/office/infopath/2007/PartnerControls"/>
    <xsd:element name="Owner" ma:index="8" nillable="true" ma:displayName="Owner" ma:internalName="Owner">
      <xsd:simpleType>
        <xsd:restriction base="dms:Text">
          <xsd:maxLength value="255"/>
        </xsd:restriction>
      </xsd:simpleType>
    </xsd:element>
    <xsd:element name="Data_x0020_Classification" ma:index="9" nillable="true" ma:displayName="Data Classification" ma:internalName="Data_x0020_Classification">
      <xsd:simpleType>
        <xsd:restriction base="dms:Text">
          <xsd:maxLength value="255"/>
        </xsd:restriction>
      </xsd:simpleType>
    </xsd:element>
    <xsd:element name="Handle" ma:index="10" nillable="true" ma:displayName="Handle" ma:internalName="Handle">
      <xsd:simpleType>
        <xsd:restriction base="dms:Text">
          <xsd:maxLength value="255"/>
        </xsd:restriction>
      </xsd:simpleType>
    </xsd:element>
    <xsd:element name="Original_x0020_Filename" ma:index="11" nillable="true" ma:displayName="Original Filename" ma:internalName="Original_x0020_Filename">
      <xsd:simpleType>
        <xsd:restriction base="dms:Text">
          <xsd:maxLength value="255"/>
        </xsd:restriction>
      </xsd:simpleType>
    </xsd:element>
    <xsd:element name="Corporate_x0020_Author" ma:index="12" nillable="true" ma:displayName="Corporate Author" ma:internalName="Corporate_x0020_Author">
      <xsd:simpleType>
        <xsd:restriction base="dms:Text">
          <xsd:maxLength value="255"/>
        </xsd:restriction>
      </xsd:simpleType>
    </xsd:element>
    <xsd:element name="Creation_x0020_Date" ma:index="13" nillable="true" ma:displayName="Creation Date" ma:format="DateOnly" ma:internalName="Creation_x0020_Date">
      <xsd:simpleType>
        <xsd:restriction base="dms:DateTime"/>
      </xsd:simpleType>
    </xsd:element>
    <xsd:element name="Summary" ma:index="15" nillable="true" ma:displayName="Summary" ma:internalName="Summa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da2995-e90b-4438-a7b0-7509e933bd92"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347b9cc4-fb6f-4d7a-bd92-58ac48c43431}" ma:internalName="TaxCatchAll" ma:showField="CatchAllData" ma:web="a400b605-e52c-4a0e-a84f-39c9c7d011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Application xmlns="http://www.sap.com/cof/powerpoint/application">
  <Version>2</Version>
  <Revision>2.8.600.95340</Revision>
</Application>
</file>

<file path=customXml/item3.xml><?xml version="1.0" encoding="utf-8"?>
<p:properties xmlns:p="http://schemas.microsoft.com/office/2006/metadata/properties" xmlns:xsi="http://www.w3.org/2001/XMLSchema-instance" xmlns:pc="http://schemas.microsoft.com/office/infopath/2007/PartnerControls">
  <documentManagement>
    <Owner xmlns="7d583c83-7f40-41e3-9f74-efc4f9579d08" xsi:nil="true"/>
    <Data_x0020_Classification xmlns="7d583c83-7f40-41e3-9f74-efc4f9579d08" xsi:nil="true"/>
    <Original_x0020_Filename xmlns="7d583c83-7f40-41e3-9f74-efc4f9579d08" xsi:nil="true"/>
    <TaxCatchAll xmlns="d900e117-17a0-4b24-9e47-511ef1d02c43" xsi:nil="true"/>
    <Creation_x0020_Date xmlns="7d583c83-7f40-41e3-9f74-efc4f9579d08" xsi:nil="true"/>
    <Corporate_x0020_Author xmlns="7d583c83-7f40-41e3-9f74-efc4f9579d08" xsi:nil="true"/>
    <lcf76f155ced4ddcb4097134ff3c332f xmlns="08da2995-e90b-4438-a7b0-7509e933bd92">
      <Terms xmlns="http://schemas.microsoft.com/office/infopath/2007/PartnerControls"/>
    </lcf76f155ced4ddcb4097134ff3c332f>
    <Handle xmlns="7d583c83-7f40-41e3-9f74-efc4f9579d08" xsi:nil="true"/>
    <Summary xmlns="7d583c83-7f40-41e3-9f74-efc4f9579d08"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C7CC1B-1CEB-453F-9D34-F43655BD01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583c83-7f40-41e3-9f74-efc4f9579d08"/>
    <ds:schemaRef ds:uri="08da2995-e90b-4438-a7b0-7509e933bd92"/>
    <ds:schemaRef ds:uri="d900e117-17a0-4b24-9e47-511ef1d02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E7F2B2-B120-46D7-8B12-DFF4AEBA6D7E}">
  <ds:schemaRefs>
    <ds:schemaRef ds:uri="http://www.sap.com/cof/powerpoint/application"/>
  </ds:schemaRefs>
</ds:datastoreItem>
</file>

<file path=customXml/itemProps3.xml><?xml version="1.0" encoding="utf-8"?>
<ds:datastoreItem xmlns:ds="http://schemas.openxmlformats.org/officeDocument/2006/customXml" ds:itemID="{1D62512F-332A-43A4-966C-475D881D187A}">
  <ds:schemaRefs>
    <ds:schemaRef ds:uri="http://purl.org/dc/dcmitype/"/>
    <ds:schemaRef ds:uri="http://purl.org/dc/elements/1.1/"/>
    <ds:schemaRef ds:uri="http://purl.org/dc/terms/"/>
    <ds:schemaRef ds:uri="08da2995-e90b-4438-a7b0-7509e933bd92"/>
    <ds:schemaRef ds:uri="http://schemas.openxmlformats.org/package/2006/metadata/core-properties"/>
    <ds:schemaRef ds:uri="http://schemas.microsoft.com/office/2006/documentManagement/types"/>
    <ds:schemaRef ds:uri="7d583c83-7f40-41e3-9f74-efc4f9579d08"/>
    <ds:schemaRef ds:uri="http://schemas.microsoft.com/office/2006/metadata/properties"/>
    <ds:schemaRef ds:uri="http://schemas.microsoft.com/office/infopath/2007/PartnerControls"/>
    <ds:schemaRef ds:uri="d900e117-17a0-4b24-9e47-511ef1d02c43"/>
    <ds:schemaRef ds:uri="http://www.w3.org/XML/1998/namespace"/>
  </ds:schemaRefs>
</ds:datastoreItem>
</file>

<file path=customXml/itemProps4.xml><?xml version="1.0" encoding="utf-8"?>
<ds:datastoreItem xmlns:ds="http://schemas.openxmlformats.org/officeDocument/2006/customXml" ds:itemID="{15587F77-F6CA-4A96-8580-A10D9F5ECC89}">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TEMPO Wide ORR MRR</Template>
  <TotalTime>14156</TotalTime>
  <Words>1168</Words>
  <Application>Microsoft Macintosh PowerPoint</Application>
  <PresentationFormat>Widescreen</PresentationFormat>
  <Paragraphs>141</Paragraphs>
  <Slides>12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Aptos</vt:lpstr>
      <vt:lpstr>Arial</vt:lpstr>
      <vt:lpstr>Arial Narrow</vt:lpstr>
      <vt:lpstr>Arial Rounded MT Bold</vt:lpstr>
      <vt:lpstr>Calibri</vt:lpstr>
      <vt:lpstr>Courier New</vt:lpstr>
      <vt:lpstr>Helvetica</vt:lpstr>
      <vt:lpstr>Times New Roman</vt:lpstr>
      <vt:lpstr>Wingdings</vt:lpstr>
      <vt:lpstr>TEMPO Wide ORR MRR</vt:lpstr>
      <vt:lpstr>PowerPoint Presentation</vt:lpstr>
      <vt:lpstr>PowerPoint Presentation</vt:lpstr>
      <vt:lpstr>PowerPoint Presentation</vt:lpstr>
      <vt:lpstr>TEMPO Simulator</vt:lpstr>
      <vt:lpstr>Simulator Anomaly</vt:lpstr>
      <vt:lpstr>Hourly and Optimized Scans</vt:lpstr>
      <vt:lpstr>Commanding Summary</vt:lpstr>
      <vt:lpstr>Anomalies &amp; Event Messages</vt:lpstr>
      <vt:lpstr>Green Paper Potential Observations</vt:lpstr>
      <vt:lpstr>Summary</vt:lpstr>
      <vt:lpstr>PowerPoint Presentation</vt:lpstr>
      <vt:lpstr>Hourly and Optimized Scans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Bonine, Lauren {Lauren} (LARC-B602D)</dc:creator>
  <cp:lastModifiedBy>Lynn Kennedy</cp:lastModifiedBy>
  <cp:revision>156</cp:revision>
  <cp:lastPrinted>2025-08-11T14:21:53Z</cp:lastPrinted>
  <dcterms:created xsi:type="dcterms:W3CDTF">2023-07-21T14:01:39Z</dcterms:created>
  <dcterms:modified xsi:type="dcterms:W3CDTF">2025-08-19T15:24:18Z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0x010100EA81C547C81D5641B2853B35EF8DF0A7</vt:lpwstr>
  </property>
  <property fmtid="{D5CDD505-2E9C-101B-9397-08002B2CF9AE}" pid="3" name="MediaServiceImageTags">
    <vt:lpwstr/>
  </property>
</Properties>
</file>